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Lst>
  <p:sldSz cx="18288000" cy="10287000"/>
  <p:notesSz cx="6858000" cy="9144000"/>
  <p:embeddedFontLst>
    <p:embeddedFont>
      <p:font typeface="210 Mystery Regular" panose="020B0604020202020204" charset="-127"/>
      <p:regular r:id="rId12"/>
    </p:embeddedFont>
    <p:embeddedFont>
      <p:font typeface="Calibri" panose="020F0502020204030204" pitchFamily="34" charset="0"/>
      <p:regular r:id="rId13"/>
      <p:bold r:id="rId14"/>
      <p:italic r:id="rId15"/>
      <p:boldItalic r:id="rId16"/>
    </p:embeddedFont>
    <p:embeddedFont>
      <p:font typeface="Poppins Bold" panose="020B0604020202020204" charset="0"/>
      <p:bold r:id="rId17"/>
    </p:embeddedFont>
    <p:embeddedFont>
      <p:font typeface="Poppins Bold Italic" panose="020B0604020202020204" charset="0"/>
      <p:boldItalic r:id="rId18"/>
    </p:embeddedFont>
    <p:embeddedFont>
      <p:font typeface="Poppins Light" panose="00000400000000000000" pitchFamily="2" charset="0"/>
      <p:regular r:id="rId19"/>
      <p:italic r:id="rId20"/>
    </p:embeddedFont>
    <p:embeddedFont>
      <p:font typeface="Poppins Regular" panose="020B0604020202020204" charset="0"/>
      <p:regular r:id="rId21"/>
    </p:embeddedFont>
    <p:embeddedFont>
      <p:font typeface="Poppins SemiBold" panose="00000700000000000000" pitchFamily="2" charset="0"/>
      <p:bold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392"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101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5786100" y="609600"/>
            <a:ext cx="1257300" cy="76200"/>
          </a:xfrm>
          <a:prstGeom prst="rect">
            <a:avLst/>
          </a:prstGeom>
        </p:spPr>
      </p:pic>
      <p:pic>
        <p:nvPicPr>
          <p:cNvPr id="3" name="Picture 3"/>
          <p:cNvPicPr>
            <a:picLocks noChangeAspect="1"/>
          </p:cNvPicPr>
          <p:nvPr/>
        </p:nvPicPr>
        <p:blipFill>
          <a:blip r:embed="rId3"/>
          <a:stretch>
            <a:fillRect/>
          </a:stretch>
        </p:blipFill>
        <p:spPr>
          <a:xfrm>
            <a:off x="15468600" y="609600"/>
            <a:ext cx="330200" cy="76200"/>
          </a:xfrm>
          <a:prstGeom prst="rect">
            <a:avLst/>
          </a:prstGeom>
        </p:spPr>
      </p:pic>
      <p:pic>
        <p:nvPicPr>
          <p:cNvPr id="4" name="Picture 4"/>
          <p:cNvPicPr>
            <a:picLocks noChangeAspect="1"/>
          </p:cNvPicPr>
          <p:nvPr/>
        </p:nvPicPr>
        <p:blipFill>
          <a:blip r:embed="rId2"/>
          <a:stretch>
            <a:fillRect/>
          </a:stretch>
        </p:blipFill>
        <p:spPr>
          <a:xfrm rot="-10800000">
            <a:off x="1663700" y="609600"/>
            <a:ext cx="1257300" cy="76200"/>
          </a:xfrm>
          <a:prstGeom prst="rect">
            <a:avLst/>
          </a:prstGeom>
        </p:spPr>
      </p:pic>
      <p:pic>
        <p:nvPicPr>
          <p:cNvPr id="5" name="Picture 5"/>
          <p:cNvPicPr>
            <a:picLocks noChangeAspect="1"/>
          </p:cNvPicPr>
          <p:nvPr/>
        </p:nvPicPr>
        <p:blipFill>
          <a:blip r:embed="rId3"/>
          <a:stretch>
            <a:fillRect/>
          </a:stretch>
        </p:blipFill>
        <p:spPr>
          <a:xfrm rot="-10800000">
            <a:off x="2921000" y="609600"/>
            <a:ext cx="330200" cy="76200"/>
          </a:xfrm>
          <a:prstGeom prst="rect">
            <a:avLst/>
          </a:prstGeom>
        </p:spPr>
      </p:pic>
      <p:pic>
        <p:nvPicPr>
          <p:cNvPr id="6" name="Picture 6"/>
          <p:cNvPicPr>
            <a:picLocks noChangeAspect="1"/>
          </p:cNvPicPr>
          <p:nvPr/>
        </p:nvPicPr>
        <p:blipFill>
          <a:blip r:embed="rId2"/>
          <a:stretch>
            <a:fillRect/>
          </a:stretch>
        </p:blipFill>
        <p:spPr>
          <a:xfrm rot="-10800000">
            <a:off x="469900" y="9804400"/>
            <a:ext cx="1257300" cy="76200"/>
          </a:xfrm>
          <a:prstGeom prst="rect">
            <a:avLst/>
          </a:prstGeom>
        </p:spPr>
      </p:pic>
      <p:pic>
        <p:nvPicPr>
          <p:cNvPr id="7" name="Picture 7"/>
          <p:cNvPicPr>
            <a:picLocks noChangeAspect="1"/>
          </p:cNvPicPr>
          <p:nvPr/>
        </p:nvPicPr>
        <p:blipFill>
          <a:blip r:embed="rId4">
            <a:alphaModFix amt="77000"/>
          </a:blip>
          <a:stretch>
            <a:fillRect/>
          </a:stretch>
        </p:blipFill>
        <p:spPr>
          <a:xfrm>
            <a:off x="5727700" y="2057400"/>
            <a:ext cx="14541500" cy="8229600"/>
          </a:xfrm>
          <a:prstGeom prst="rect">
            <a:avLst/>
          </a:prstGeom>
        </p:spPr>
      </p:pic>
      <p:sp>
        <p:nvSpPr>
          <p:cNvPr id="8" name="TextBox 8"/>
          <p:cNvSpPr txBox="1"/>
          <p:nvPr/>
        </p:nvSpPr>
        <p:spPr>
          <a:xfrm>
            <a:off x="1028700" y="1511300"/>
            <a:ext cx="11061700" cy="1600200"/>
          </a:xfrm>
          <a:prstGeom prst="rect">
            <a:avLst/>
          </a:prstGeom>
        </p:spPr>
        <p:txBody>
          <a:bodyPr lIns="0" tIns="0" rIns="0" bIns="0" rtlCol="0" anchor="t"/>
          <a:lstStyle/>
          <a:p>
            <a:pPr lvl="0" algn="l">
              <a:lnSpc>
                <a:spcPct val="85490"/>
              </a:lnSpc>
            </a:pPr>
            <a:r>
              <a:rPr lang="en-US" sz="5200" b="0" i="1" u="none" strike="noStrike" spc="-100">
                <a:solidFill>
                  <a:srgbClr val="FFFFFF"/>
                </a:solidFill>
                <a:latin typeface="Poppins Bold Italic"/>
              </a:rPr>
              <a:t>Sistem Prediksi Tingkat Stres Mahasiswa dengan Logika Fuzzy</a:t>
            </a:r>
          </a:p>
        </p:txBody>
      </p:sp>
      <p:sp>
        <p:nvSpPr>
          <p:cNvPr id="9" name="TextBox 9"/>
          <p:cNvSpPr txBox="1"/>
          <p:nvPr/>
        </p:nvSpPr>
        <p:spPr>
          <a:xfrm>
            <a:off x="1028700" y="5092700"/>
            <a:ext cx="8648700" cy="1625600"/>
          </a:xfrm>
          <a:prstGeom prst="rect">
            <a:avLst/>
          </a:prstGeom>
        </p:spPr>
        <p:txBody>
          <a:bodyPr lIns="0" tIns="0" rIns="0" bIns="0" rtlCol="0" anchor="t"/>
          <a:lstStyle/>
          <a:p>
            <a:pPr lvl="0" algn="l">
              <a:lnSpc>
                <a:spcPct val="116199"/>
              </a:lnSpc>
            </a:pPr>
            <a:r>
              <a:rPr lang="en-US" sz="2300" b="0" i="0" u="none" strike="noStrike">
                <a:solidFill>
                  <a:srgbClr val="FFFFFF"/>
                </a:solidFill>
                <a:latin typeface="Poppins Light"/>
              </a:rPr>
              <a:t>Nama            : Acim</a:t>
            </a:r>
          </a:p>
          <a:p>
            <a:pPr lvl="0" algn="l">
              <a:lnSpc>
                <a:spcPct val="116199"/>
              </a:lnSpc>
            </a:pPr>
            <a:r>
              <a:rPr lang="en-US" sz="2300" b="0" i="0" u="none" strike="noStrike">
                <a:solidFill>
                  <a:srgbClr val="FFFFFF"/>
                </a:solidFill>
                <a:latin typeface="Poppins Light"/>
              </a:rPr>
              <a:t>NIM                 : 221011400852</a:t>
            </a:r>
          </a:p>
          <a:p>
            <a:pPr lvl="0" algn="l">
              <a:lnSpc>
                <a:spcPct val="116199"/>
              </a:lnSpc>
            </a:pPr>
            <a:r>
              <a:rPr lang="en-US" sz="2300" b="0" i="0" u="none" strike="noStrike">
                <a:solidFill>
                  <a:srgbClr val="FFFFFF"/>
                </a:solidFill>
                <a:latin typeface="Poppins Light"/>
              </a:rPr>
              <a:t>Mata Kuliah  :  Kecerdasan Buatan</a:t>
            </a:r>
          </a:p>
          <a:p>
            <a:pPr lvl="0" algn="l">
              <a:lnSpc>
                <a:spcPct val="116199"/>
              </a:lnSpc>
            </a:pPr>
            <a:endParaRPr lang="en-US" sz="2300" b="0" i="0" u="none" strike="noStrike">
              <a:solidFill>
                <a:srgbClr val="FFFFFF"/>
              </a:solidFill>
              <a:latin typeface="Poppins Light"/>
            </a:endParaRPr>
          </a:p>
        </p:txBody>
      </p:sp>
      <p:sp>
        <p:nvSpPr>
          <p:cNvPr id="10" name="TextBox 10"/>
          <p:cNvSpPr txBox="1"/>
          <p:nvPr/>
        </p:nvSpPr>
        <p:spPr>
          <a:xfrm>
            <a:off x="1028700" y="7988300"/>
            <a:ext cx="6286500" cy="419100"/>
          </a:xfrm>
          <a:prstGeom prst="rect">
            <a:avLst/>
          </a:prstGeom>
        </p:spPr>
        <p:txBody>
          <a:bodyPr lIns="0" tIns="0" rIns="0" bIns="0" rtlCol="0" anchor="t"/>
          <a:lstStyle/>
          <a:p>
            <a:pPr lvl="0" algn="l">
              <a:lnSpc>
                <a:spcPct val="116199"/>
              </a:lnSpc>
            </a:pPr>
            <a:r>
              <a:rPr lang="en-US" sz="2400" b="0" i="0" u="none" strike="noStrike">
                <a:solidFill>
                  <a:srgbClr val="FFFFFF"/>
                </a:solidFill>
                <a:latin typeface="Poppins SemiBold"/>
              </a:rPr>
              <a:t>UNIVERSITAS PAMULANG</a:t>
            </a:r>
          </a:p>
        </p:txBody>
      </p:sp>
      <p:sp>
        <p:nvSpPr>
          <p:cNvPr id="11" name="TextBox 11"/>
          <p:cNvSpPr txBox="1"/>
          <p:nvPr/>
        </p:nvSpPr>
        <p:spPr>
          <a:xfrm>
            <a:off x="1028700" y="8509000"/>
            <a:ext cx="8978900" cy="419100"/>
          </a:xfrm>
          <a:prstGeom prst="rect">
            <a:avLst/>
          </a:prstGeom>
        </p:spPr>
        <p:txBody>
          <a:bodyPr lIns="0" tIns="0" rIns="0" bIns="0" rtlCol="0" anchor="t"/>
          <a:lstStyle/>
          <a:p>
            <a:pPr lvl="0" algn="l">
              <a:lnSpc>
                <a:spcPct val="116199"/>
              </a:lnSpc>
            </a:pPr>
            <a:r>
              <a:rPr lang="en-US" sz="2400" b="0" i="0" u="none" strike="noStrike">
                <a:solidFill>
                  <a:srgbClr val="C3D0DB"/>
                </a:solidFill>
                <a:latin typeface="Poppins Light"/>
              </a:rPr>
              <a:t>TEKNIK INFORMATIKA</a:t>
            </a:r>
          </a:p>
        </p:txBody>
      </p:sp>
      <p:sp>
        <p:nvSpPr>
          <p:cNvPr id="12" name="TextBox 12"/>
          <p:cNvSpPr txBox="1"/>
          <p:nvPr/>
        </p:nvSpPr>
        <p:spPr>
          <a:xfrm>
            <a:off x="508000" y="546100"/>
            <a:ext cx="1739900" cy="215900"/>
          </a:xfrm>
          <a:prstGeom prst="rect">
            <a:avLst/>
          </a:prstGeom>
        </p:spPr>
        <p:txBody>
          <a:bodyPr lIns="0" tIns="0" rIns="0" bIns="0" rtlCol="0" anchor="t"/>
          <a:lstStyle/>
          <a:p>
            <a:pPr lvl="0" algn="l">
              <a:lnSpc>
                <a:spcPct val="99600"/>
              </a:lnSpc>
            </a:pPr>
            <a:r>
              <a:rPr lang="en-US" sz="1200" b="0" i="0" u="none" strike="noStrike">
                <a:solidFill>
                  <a:srgbClr val="C3D0DB"/>
                </a:solidFill>
                <a:latin typeface="Poppins Regular"/>
              </a:rPr>
              <a:t>Conference</a:t>
            </a:r>
          </a:p>
        </p:txBody>
      </p:sp>
      <p:sp>
        <p:nvSpPr>
          <p:cNvPr id="13" name="TextBox 13"/>
          <p:cNvSpPr txBox="1"/>
          <p:nvPr/>
        </p:nvSpPr>
        <p:spPr>
          <a:xfrm>
            <a:off x="16395700" y="9601200"/>
            <a:ext cx="1409700" cy="431800"/>
          </a:xfrm>
          <a:prstGeom prst="rect">
            <a:avLst/>
          </a:prstGeom>
        </p:spPr>
        <p:txBody>
          <a:bodyPr lIns="0" tIns="0" rIns="0" bIns="0" rtlCol="0" anchor="t"/>
          <a:lstStyle/>
          <a:p>
            <a:pPr lvl="0" algn="r">
              <a:lnSpc>
                <a:spcPct val="99600"/>
              </a:lnSpc>
            </a:pPr>
            <a:r>
              <a:rPr lang="en-US" sz="1300" b="0" i="0" u="none" strike="noStrike">
                <a:solidFill>
                  <a:srgbClr val="C3D0DB"/>
                </a:solidFill>
                <a:latin typeface="Poppins Regular"/>
              </a:rPr>
              <a:t>Dr. Morgan Lee</a:t>
            </a:r>
          </a:p>
          <a:p>
            <a:pPr lvl="0" algn="r">
              <a:lnSpc>
                <a:spcPct val="99600"/>
              </a:lnSpc>
            </a:pPr>
            <a:r>
              <a:rPr lang="en-US" sz="1300" b="0" i="0" u="none" strike="noStrike">
                <a:solidFill>
                  <a:srgbClr val="C3D0DB"/>
                </a:solidFill>
                <a:latin typeface="Poppins Regular"/>
              </a:rPr>
              <a:t>Dr. Janet Smith</a:t>
            </a:r>
          </a:p>
        </p:txBody>
      </p:sp>
      <p:sp>
        <p:nvSpPr>
          <p:cNvPr id="14" name="TextBox 14"/>
          <p:cNvSpPr txBox="1"/>
          <p:nvPr/>
        </p:nvSpPr>
        <p:spPr>
          <a:xfrm>
            <a:off x="16967200" y="546100"/>
            <a:ext cx="850900" cy="215900"/>
          </a:xfrm>
          <a:prstGeom prst="rect">
            <a:avLst/>
          </a:prstGeom>
        </p:spPr>
        <p:txBody>
          <a:bodyPr lIns="0" tIns="0" rIns="0" bIns="0" rtlCol="0" anchor="t"/>
          <a:lstStyle/>
          <a:p>
            <a:pPr lvl="0" algn="r">
              <a:lnSpc>
                <a:spcPct val="99600"/>
              </a:lnSpc>
            </a:pPr>
            <a:r>
              <a:rPr lang="en-US" sz="1200" b="0" i="0" u="none" strike="noStrike">
                <a:solidFill>
                  <a:srgbClr val="C3D0DB"/>
                </a:solidFill>
                <a:latin typeface="Poppins Regular"/>
              </a:rPr>
              <a:t>Page 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93F4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5786100" y="571500"/>
            <a:ext cx="1257300" cy="76200"/>
          </a:xfrm>
          <a:prstGeom prst="rect">
            <a:avLst/>
          </a:prstGeom>
        </p:spPr>
      </p:pic>
      <p:pic>
        <p:nvPicPr>
          <p:cNvPr id="3" name="Picture 3"/>
          <p:cNvPicPr>
            <a:picLocks noChangeAspect="1"/>
          </p:cNvPicPr>
          <p:nvPr/>
        </p:nvPicPr>
        <p:blipFill>
          <a:blip r:embed="rId3"/>
          <a:stretch>
            <a:fillRect/>
          </a:stretch>
        </p:blipFill>
        <p:spPr>
          <a:xfrm>
            <a:off x="15468600" y="571500"/>
            <a:ext cx="330200" cy="76200"/>
          </a:xfrm>
          <a:prstGeom prst="rect">
            <a:avLst/>
          </a:prstGeom>
        </p:spPr>
      </p:pic>
      <p:pic>
        <p:nvPicPr>
          <p:cNvPr id="4" name="Picture 4"/>
          <p:cNvPicPr>
            <a:picLocks noChangeAspect="1"/>
          </p:cNvPicPr>
          <p:nvPr/>
        </p:nvPicPr>
        <p:blipFill>
          <a:blip r:embed="rId4"/>
          <a:stretch>
            <a:fillRect/>
          </a:stretch>
        </p:blipFill>
        <p:spPr>
          <a:xfrm>
            <a:off x="9372600" y="2006600"/>
            <a:ext cx="7416800" cy="6108700"/>
          </a:xfrm>
          <a:prstGeom prst="rect">
            <a:avLst/>
          </a:prstGeom>
        </p:spPr>
      </p:pic>
      <p:pic>
        <p:nvPicPr>
          <p:cNvPr id="5" name="Picture 5"/>
          <p:cNvPicPr>
            <a:picLocks noChangeAspect="1"/>
          </p:cNvPicPr>
          <p:nvPr/>
        </p:nvPicPr>
        <p:blipFill>
          <a:blip r:embed="rId2"/>
          <a:stretch>
            <a:fillRect/>
          </a:stretch>
        </p:blipFill>
        <p:spPr>
          <a:xfrm rot="-10800000">
            <a:off x="469900" y="9804400"/>
            <a:ext cx="1257300" cy="76200"/>
          </a:xfrm>
          <a:prstGeom prst="rect">
            <a:avLst/>
          </a:prstGeom>
        </p:spPr>
      </p:pic>
      <p:pic>
        <p:nvPicPr>
          <p:cNvPr id="6" name="Picture 6"/>
          <p:cNvPicPr>
            <a:picLocks noChangeAspect="1"/>
          </p:cNvPicPr>
          <p:nvPr/>
        </p:nvPicPr>
        <p:blipFill>
          <a:blip r:embed="rId5">
            <a:alphaModFix amt="31000"/>
          </a:blip>
          <a:stretch>
            <a:fillRect/>
          </a:stretch>
        </p:blipFill>
        <p:spPr>
          <a:xfrm>
            <a:off x="-3073400" y="2730500"/>
            <a:ext cx="11760200" cy="11760200"/>
          </a:xfrm>
          <a:prstGeom prst="rect">
            <a:avLst/>
          </a:prstGeom>
        </p:spPr>
      </p:pic>
      <p:pic>
        <p:nvPicPr>
          <p:cNvPr id="7" name="Picture 7"/>
          <p:cNvPicPr>
            <a:picLocks noChangeAspect="1"/>
          </p:cNvPicPr>
          <p:nvPr/>
        </p:nvPicPr>
        <p:blipFill>
          <a:blip r:embed="rId5">
            <a:alphaModFix amt="19000"/>
          </a:blip>
          <a:stretch>
            <a:fillRect/>
          </a:stretch>
        </p:blipFill>
        <p:spPr>
          <a:xfrm>
            <a:off x="9906000" y="-5105400"/>
            <a:ext cx="11760200" cy="11760200"/>
          </a:xfrm>
          <a:prstGeom prst="rect">
            <a:avLst/>
          </a:prstGeom>
        </p:spPr>
      </p:pic>
      <p:sp>
        <p:nvSpPr>
          <p:cNvPr id="8" name="TextBox 8"/>
          <p:cNvSpPr txBox="1"/>
          <p:nvPr/>
        </p:nvSpPr>
        <p:spPr>
          <a:xfrm>
            <a:off x="1358900" y="3962400"/>
            <a:ext cx="8737600" cy="1485900"/>
          </a:xfrm>
          <a:prstGeom prst="rect">
            <a:avLst/>
          </a:prstGeom>
        </p:spPr>
        <p:txBody>
          <a:bodyPr lIns="0" tIns="0" rIns="0" bIns="0" rtlCol="0" anchor="t"/>
          <a:lstStyle/>
          <a:p>
            <a:pPr lvl="0" algn="l">
              <a:lnSpc>
                <a:spcPct val="99600"/>
              </a:lnSpc>
            </a:pPr>
            <a:r>
              <a:rPr lang="en-US" sz="8400" b="0" i="0" u="none" strike="noStrike" spc="-100">
                <a:solidFill>
                  <a:srgbClr val="FFFFFF"/>
                </a:solidFill>
                <a:latin typeface="Poppins Bold"/>
              </a:rPr>
              <a:t>THANK YOU</a:t>
            </a:r>
          </a:p>
        </p:txBody>
      </p:sp>
      <p:sp>
        <p:nvSpPr>
          <p:cNvPr id="9" name="TextBox 9"/>
          <p:cNvSpPr txBox="1"/>
          <p:nvPr/>
        </p:nvSpPr>
        <p:spPr>
          <a:xfrm>
            <a:off x="12280900" y="8470900"/>
            <a:ext cx="4508500" cy="304800"/>
          </a:xfrm>
          <a:prstGeom prst="rect">
            <a:avLst/>
          </a:prstGeom>
        </p:spPr>
        <p:txBody>
          <a:bodyPr lIns="0" tIns="0" rIns="0" bIns="0" rtlCol="0" anchor="t"/>
          <a:lstStyle/>
          <a:p>
            <a:pPr lvl="0" algn="r">
              <a:lnSpc>
                <a:spcPct val="116199"/>
              </a:lnSpc>
            </a:pPr>
            <a:r>
              <a:rPr lang="en-US" sz="1700" b="0" i="0" u="none" strike="noStrike">
                <a:solidFill>
                  <a:srgbClr val="FFFFFF"/>
                </a:solidFill>
                <a:latin typeface="Poppins SemiBold"/>
              </a:rPr>
              <a:t>Center for Advanced Studies</a:t>
            </a:r>
          </a:p>
        </p:txBody>
      </p:sp>
      <p:sp>
        <p:nvSpPr>
          <p:cNvPr id="10" name="TextBox 10"/>
          <p:cNvSpPr txBox="1"/>
          <p:nvPr/>
        </p:nvSpPr>
        <p:spPr>
          <a:xfrm>
            <a:off x="10350500" y="8839200"/>
            <a:ext cx="6438900" cy="304800"/>
          </a:xfrm>
          <a:prstGeom prst="rect">
            <a:avLst/>
          </a:prstGeom>
        </p:spPr>
        <p:txBody>
          <a:bodyPr lIns="0" tIns="0" rIns="0" bIns="0" rtlCol="0" anchor="t"/>
          <a:lstStyle/>
          <a:p>
            <a:pPr lvl="0" algn="r">
              <a:lnSpc>
                <a:spcPct val="116199"/>
              </a:lnSpc>
            </a:pPr>
            <a:r>
              <a:rPr lang="en-US" sz="1700" b="0" i="0" u="none" strike="noStrike">
                <a:solidFill>
                  <a:srgbClr val="C3D0DB"/>
                </a:solidFill>
                <a:latin typeface="Poppins Light"/>
              </a:rPr>
              <a:t>Funded by Company Name</a:t>
            </a:r>
          </a:p>
        </p:txBody>
      </p:sp>
      <p:pic>
        <p:nvPicPr>
          <p:cNvPr id="11" name="Picture 11"/>
          <p:cNvPicPr>
            <a:picLocks noChangeAspect="1"/>
          </p:cNvPicPr>
          <p:nvPr/>
        </p:nvPicPr>
        <p:blipFill>
          <a:blip r:embed="rId2"/>
          <a:stretch>
            <a:fillRect/>
          </a:stretch>
        </p:blipFill>
        <p:spPr>
          <a:xfrm rot="-10800000">
            <a:off x="1663700" y="571500"/>
            <a:ext cx="1257300" cy="76200"/>
          </a:xfrm>
          <a:prstGeom prst="rect">
            <a:avLst/>
          </a:prstGeom>
        </p:spPr>
      </p:pic>
      <p:pic>
        <p:nvPicPr>
          <p:cNvPr id="12" name="Picture 12"/>
          <p:cNvPicPr>
            <a:picLocks noChangeAspect="1"/>
          </p:cNvPicPr>
          <p:nvPr/>
        </p:nvPicPr>
        <p:blipFill>
          <a:blip r:embed="rId6"/>
          <a:stretch>
            <a:fillRect/>
          </a:stretch>
        </p:blipFill>
        <p:spPr>
          <a:xfrm rot="-10800000">
            <a:off x="2921000" y="571500"/>
            <a:ext cx="330200" cy="76200"/>
          </a:xfrm>
          <a:prstGeom prst="rect">
            <a:avLst/>
          </a:prstGeom>
        </p:spPr>
      </p:pic>
      <p:sp>
        <p:nvSpPr>
          <p:cNvPr id="13" name="TextBox 13"/>
          <p:cNvSpPr txBox="1"/>
          <p:nvPr/>
        </p:nvSpPr>
        <p:spPr>
          <a:xfrm>
            <a:off x="508000" y="508000"/>
            <a:ext cx="1739900" cy="215900"/>
          </a:xfrm>
          <a:prstGeom prst="rect">
            <a:avLst/>
          </a:prstGeom>
        </p:spPr>
        <p:txBody>
          <a:bodyPr lIns="0" tIns="0" rIns="0" bIns="0" rtlCol="0" anchor="t"/>
          <a:lstStyle/>
          <a:p>
            <a:pPr lvl="0" algn="l">
              <a:lnSpc>
                <a:spcPct val="99600"/>
              </a:lnSpc>
            </a:pPr>
            <a:r>
              <a:rPr lang="en-US" sz="1200" b="0" i="0" u="none" strike="noStrike">
                <a:solidFill>
                  <a:srgbClr val="C3D0DB"/>
                </a:solidFill>
                <a:latin typeface="Poppins Regular"/>
              </a:rPr>
              <a:t>Conference</a:t>
            </a:r>
          </a:p>
        </p:txBody>
      </p:sp>
      <p:sp>
        <p:nvSpPr>
          <p:cNvPr id="14" name="TextBox 14"/>
          <p:cNvSpPr txBox="1"/>
          <p:nvPr/>
        </p:nvSpPr>
        <p:spPr>
          <a:xfrm>
            <a:off x="16979900" y="508000"/>
            <a:ext cx="838200" cy="215900"/>
          </a:xfrm>
          <a:prstGeom prst="rect">
            <a:avLst/>
          </a:prstGeom>
        </p:spPr>
        <p:txBody>
          <a:bodyPr lIns="0" tIns="0" rIns="0" bIns="0" rtlCol="0" anchor="t"/>
          <a:lstStyle/>
          <a:p>
            <a:pPr lvl="0" algn="r">
              <a:lnSpc>
                <a:spcPct val="99600"/>
              </a:lnSpc>
            </a:pPr>
            <a:r>
              <a:rPr lang="en-US" sz="1200" b="0" i="0" u="none" strike="noStrike">
                <a:solidFill>
                  <a:srgbClr val="C3D0DB"/>
                </a:solidFill>
                <a:latin typeface="Poppins Regular"/>
              </a:rPr>
              <a:t>Page 09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2286000" y="4000500"/>
            <a:ext cx="3492500" cy="2298700"/>
          </a:xfrm>
          <a:prstGeom prst="rect">
            <a:avLst/>
          </a:prstGeom>
        </p:spPr>
      </p:pic>
      <p:pic>
        <p:nvPicPr>
          <p:cNvPr id="3" name="Picture 3"/>
          <p:cNvPicPr>
            <a:picLocks noChangeAspect="1"/>
          </p:cNvPicPr>
          <p:nvPr/>
        </p:nvPicPr>
        <p:blipFill>
          <a:blip r:embed="rId3"/>
          <a:stretch>
            <a:fillRect/>
          </a:stretch>
        </p:blipFill>
        <p:spPr>
          <a:xfrm>
            <a:off x="7391400" y="4000500"/>
            <a:ext cx="3492500" cy="2298700"/>
          </a:xfrm>
          <a:prstGeom prst="rect">
            <a:avLst/>
          </a:prstGeom>
        </p:spPr>
      </p:pic>
      <p:pic>
        <p:nvPicPr>
          <p:cNvPr id="4" name="Picture 4"/>
          <p:cNvPicPr>
            <a:picLocks noChangeAspect="1"/>
          </p:cNvPicPr>
          <p:nvPr/>
        </p:nvPicPr>
        <p:blipFill>
          <a:blip r:embed="rId4"/>
          <a:stretch>
            <a:fillRect/>
          </a:stretch>
        </p:blipFill>
        <p:spPr>
          <a:xfrm>
            <a:off x="12293600" y="4000500"/>
            <a:ext cx="3492500" cy="2298700"/>
          </a:xfrm>
          <a:prstGeom prst="rect">
            <a:avLst/>
          </a:prstGeom>
        </p:spPr>
      </p:pic>
      <p:sp>
        <p:nvSpPr>
          <p:cNvPr id="5" name="TextBox 5"/>
          <p:cNvSpPr txBox="1"/>
          <p:nvPr/>
        </p:nvSpPr>
        <p:spPr>
          <a:xfrm>
            <a:off x="977900" y="1193800"/>
            <a:ext cx="8559800" cy="1460500"/>
          </a:xfrm>
          <a:prstGeom prst="rect">
            <a:avLst/>
          </a:prstGeom>
        </p:spPr>
        <p:txBody>
          <a:bodyPr lIns="0" tIns="0" rIns="0" bIns="0" rtlCol="0" anchor="t"/>
          <a:lstStyle/>
          <a:p>
            <a:pPr lvl="0" algn="l">
              <a:lnSpc>
                <a:spcPct val="99600"/>
              </a:lnSpc>
            </a:pPr>
            <a:r>
              <a:rPr lang="en-US" sz="8200" b="0" i="0" u="none" strike="noStrike" spc="-100">
                <a:solidFill>
                  <a:srgbClr val="293F4F"/>
                </a:solidFill>
                <a:latin typeface="Poppins Bold"/>
              </a:rPr>
              <a:t>Tujuan Sistem</a:t>
            </a:r>
          </a:p>
        </p:txBody>
      </p:sp>
      <p:pic>
        <p:nvPicPr>
          <p:cNvPr id="6" name="Picture 6"/>
          <p:cNvPicPr>
            <a:picLocks noChangeAspect="1"/>
          </p:cNvPicPr>
          <p:nvPr/>
        </p:nvPicPr>
        <p:blipFill>
          <a:blip r:embed="rId5"/>
          <a:stretch>
            <a:fillRect/>
          </a:stretch>
        </p:blipFill>
        <p:spPr>
          <a:xfrm>
            <a:off x="15786100" y="571500"/>
            <a:ext cx="1257300" cy="76200"/>
          </a:xfrm>
          <a:prstGeom prst="rect">
            <a:avLst/>
          </a:prstGeom>
        </p:spPr>
      </p:pic>
      <p:pic>
        <p:nvPicPr>
          <p:cNvPr id="7" name="Picture 7"/>
          <p:cNvPicPr>
            <a:picLocks noChangeAspect="1"/>
          </p:cNvPicPr>
          <p:nvPr/>
        </p:nvPicPr>
        <p:blipFill>
          <a:blip r:embed="rId5"/>
          <a:stretch>
            <a:fillRect/>
          </a:stretch>
        </p:blipFill>
        <p:spPr>
          <a:xfrm rot="-10800000">
            <a:off x="1663700" y="571500"/>
            <a:ext cx="1257300" cy="76200"/>
          </a:xfrm>
          <a:prstGeom prst="rect">
            <a:avLst/>
          </a:prstGeom>
        </p:spPr>
      </p:pic>
      <p:pic>
        <p:nvPicPr>
          <p:cNvPr id="8" name="Picture 8"/>
          <p:cNvPicPr>
            <a:picLocks noChangeAspect="1"/>
          </p:cNvPicPr>
          <p:nvPr/>
        </p:nvPicPr>
        <p:blipFill>
          <a:blip r:embed="rId5"/>
          <a:stretch>
            <a:fillRect/>
          </a:stretch>
        </p:blipFill>
        <p:spPr>
          <a:xfrm rot="-10800000">
            <a:off x="469900" y="9804400"/>
            <a:ext cx="1257300" cy="76200"/>
          </a:xfrm>
          <a:prstGeom prst="rect">
            <a:avLst/>
          </a:prstGeom>
        </p:spPr>
      </p:pic>
      <p:sp>
        <p:nvSpPr>
          <p:cNvPr id="9" name="TextBox 9"/>
          <p:cNvSpPr txBox="1"/>
          <p:nvPr/>
        </p:nvSpPr>
        <p:spPr>
          <a:xfrm>
            <a:off x="2057400" y="6654800"/>
            <a:ext cx="3962400" cy="419100"/>
          </a:xfrm>
          <a:prstGeom prst="rect">
            <a:avLst/>
          </a:prstGeom>
        </p:spPr>
        <p:txBody>
          <a:bodyPr lIns="0" tIns="0" rIns="0" bIns="0" rtlCol="0" anchor="t"/>
          <a:lstStyle/>
          <a:p>
            <a:pPr lvl="0" algn="ctr">
              <a:lnSpc>
                <a:spcPct val="99600"/>
              </a:lnSpc>
            </a:pPr>
            <a:r>
              <a:rPr lang="en-US" sz="2400" b="0" i="0" u="none" strike="noStrike">
                <a:solidFill>
                  <a:srgbClr val="293F4F"/>
                </a:solidFill>
                <a:latin typeface="Poppins Bold"/>
              </a:rPr>
              <a:t>Jumlah Tugas</a:t>
            </a:r>
          </a:p>
        </p:txBody>
      </p:sp>
      <p:sp>
        <p:nvSpPr>
          <p:cNvPr id="10" name="TextBox 10"/>
          <p:cNvSpPr txBox="1"/>
          <p:nvPr/>
        </p:nvSpPr>
        <p:spPr>
          <a:xfrm>
            <a:off x="1104900" y="2654300"/>
            <a:ext cx="11480800" cy="812800"/>
          </a:xfrm>
          <a:prstGeom prst="rect">
            <a:avLst/>
          </a:prstGeom>
        </p:spPr>
        <p:txBody>
          <a:bodyPr lIns="0" tIns="0" rIns="0" bIns="0" rtlCol="0" anchor="t"/>
          <a:lstStyle/>
          <a:p>
            <a:pPr lvl="0" algn="just">
              <a:lnSpc>
                <a:spcPct val="124499"/>
              </a:lnSpc>
            </a:pPr>
            <a:r>
              <a:rPr lang="en-US" sz="2200" b="1" i="0" u="none" strike="noStrike">
                <a:solidFill>
                  <a:srgbClr val="697E8C"/>
                </a:solidFill>
                <a:latin typeface="Poppins Light"/>
              </a:rPr>
              <a:t>Tujuan dari sistem ini adalah untuk memprediksi tingkat stres mahasiswa berdasarkan beberapa variabel input, yaitu:</a:t>
            </a:r>
          </a:p>
        </p:txBody>
      </p:sp>
      <p:sp>
        <p:nvSpPr>
          <p:cNvPr id="11" name="TextBox 11"/>
          <p:cNvSpPr txBox="1"/>
          <p:nvPr/>
        </p:nvSpPr>
        <p:spPr>
          <a:xfrm>
            <a:off x="508000" y="508000"/>
            <a:ext cx="1739900" cy="215900"/>
          </a:xfrm>
          <a:prstGeom prst="rect">
            <a:avLst/>
          </a:prstGeom>
        </p:spPr>
        <p:txBody>
          <a:bodyPr lIns="0" tIns="0" rIns="0" bIns="0" rtlCol="0" anchor="t"/>
          <a:lstStyle/>
          <a:p>
            <a:pPr lvl="0" algn="l">
              <a:lnSpc>
                <a:spcPct val="99600"/>
              </a:lnSpc>
            </a:pPr>
            <a:r>
              <a:rPr lang="en-US" sz="1200" b="0" i="0" u="none" strike="noStrike">
                <a:solidFill>
                  <a:srgbClr val="697E8C"/>
                </a:solidFill>
                <a:latin typeface="Poppins Regular"/>
              </a:rPr>
              <a:t>Conference</a:t>
            </a:r>
          </a:p>
        </p:txBody>
      </p:sp>
      <p:sp>
        <p:nvSpPr>
          <p:cNvPr id="12" name="TextBox 12"/>
          <p:cNvSpPr txBox="1"/>
          <p:nvPr/>
        </p:nvSpPr>
        <p:spPr>
          <a:xfrm>
            <a:off x="12992100" y="9601200"/>
            <a:ext cx="4813300" cy="228600"/>
          </a:xfrm>
          <a:prstGeom prst="rect">
            <a:avLst/>
          </a:prstGeom>
        </p:spPr>
        <p:txBody>
          <a:bodyPr lIns="0" tIns="0" rIns="0" bIns="0" rtlCol="0" anchor="t"/>
          <a:lstStyle/>
          <a:p>
            <a:pPr lvl="0" algn="r">
              <a:lnSpc>
                <a:spcPct val="99600"/>
              </a:lnSpc>
            </a:pPr>
            <a:r>
              <a:rPr lang="en-US" sz="1300" b="0" i="0" u="none" strike="noStrike">
                <a:solidFill>
                  <a:srgbClr val="697E8C"/>
                </a:solidFill>
                <a:latin typeface="Poppins Regular"/>
              </a:rPr>
              <a:t>Dr. Morgan Lee &amp; Dr. Janet Smith</a:t>
            </a:r>
          </a:p>
        </p:txBody>
      </p:sp>
      <p:sp>
        <p:nvSpPr>
          <p:cNvPr id="13" name="TextBox 13"/>
          <p:cNvSpPr txBox="1"/>
          <p:nvPr/>
        </p:nvSpPr>
        <p:spPr>
          <a:xfrm>
            <a:off x="17018000" y="508000"/>
            <a:ext cx="787400" cy="215900"/>
          </a:xfrm>
          <a:prstGeom prst="rect">
            <a:avLst/>
          </a:prstGeom>
        </p:spPr>
        <p:txBody>
          <a:bodyPr lIns="0" tIns="0" rIns="0" bIns="0" rtlCol="0" anchor="t"/>
          <a:lstStyle/>
          <a:p>
            <a:pPr lvl="0" algn="r">
              <a:lnSpc>
                <a:spcPct val="99600"/>
              </a:lnSpc>
            </a:pPr>
            <a:r>
              <a:rPr lang="en-US" sz="1200" b="0" i="0" u="none" strike="noStrike">
                <a:solidFill>
                  <a:srgbClr val="697E8C"/>
                </a:solidFill>
                <a:latin typeface="Poppins Regular"/>
              </a:rPr>
              <a:t>Page 02</a:t>
            </a:r>
          </a:p>
        </p:txBody>
      </p:sp>
      <p:sp>
        <p:nvSpPr>
          <p:cNvPr id="14" name="TextBox 14"/>
          <p:cNvSpPr txBox="1"/>
          <p:nvPr/>
        </p:nvSpPr>
        <p:spPr>
          <a:xfrm>
            <a:off x="7162800" y="6654800"/>
            <a:ext cx="3962400" cy="419100"/>
          </a:xfrm>
          <a:prstGeom prst="rect">
            <a:avLst/>
          </a:prstGeom>
        </p:spPr>
        <p:txBody>
          <a:bodyPr lIns="0" tIns="0" rIns="0" bIns="0" rtlCol="0" anchor="t"/>
          <a:lstStyle/>
          <a:p>
            <a:pPr lvl="0" algn="ctr">
              <a:lnSpc>
                <a:spcPct val="99600"/>
              </a:lnSpc>
            </a:pPr>
            <a:r>
              <a:rPr lang="en-US" sz="2400" b="0" i="0" u="none" strike="noStrike">
                <a:solidFill>
                  <a:srgbClr val="293F4F"/>
                </a:solidFill>
                <a:latin typeface="Poppins Bold"/>
              </a:rPr>
              <a:t>Lama Waktu Belajar</a:t>
            </a:r>
          </a:p>
        </p:txBody>
      </p:sp>
      <p:sp>
        <p:nvSpPr>
          <p:cNvPr id="15" name="TextBox 15"/>
          <p:cNvSpPr txBox="1"/>
          <p:nvPr/>
        </p:nvSpPr>
        <p:spPr>
          <a:xfrm>
            <a:off x="12052300" y="6654800"/>
            <a:ext cx="3962400" cy="419100"/>
          </a:xfrm>
          <a:prstGeom prst="rect">
            <a:avLst/>
          </a:prstGeom>
        </p:spPr>
        <p:txBody>
          <a:bodyPr lIns="0" tIns="0" rIns="0" bIns="0" rtlCol="0" anchor="t"/>
          <a:lstStyle/>
          <a:p>
            <a:pPr lvl="0" algn="ctr">
              <a:lnSpc>
                <a:spcPct val="99600"/>
              </a:lnSpc>
            </a:pPr>
            <a:r>
              <a:rPr lang="en-US" sz="2400" b="0" i="0" u="none" strike="noStrike">
                <a:solidFill>
                  <a:srgbClr val="293F4F"/>
                </a:solidFill>
                <a:latin typeface="Poppins Bold"/>
              </a:rPr>
              <a:t>Lama Tidur</a:t>
            </a:r>
          </a:p>
        </p:txBody>
      </p:sp>
      <p:sp>
        <p:nvSpPr>
          <p:cNvPr id="16" name="TextBox 16"/>
          <p:cNvSpPr txBox="1"/>
          <p:nvPr/>
        </p:nvSpPr>
        <p:spPr>
          <a:xfrm>
            <a:off x="1155700" y="8051800"/>
            <a:ext cx="11480800" cy="1231900"/>
          </a:xfrm>
          <a:prstGeom prst="rect">
            <a:avLst/>
          </a:prstGeom>
        </p:spPr>
        <p:txBody>
          <a:bodyPr lIns="0" tIns="0" rIns="0" bIns="0" rtlCol="0" anchor="t"/>
          <a:lstStyle/>
          <a:p>
            <a:pPr lvl="0" algn="just">
              <a:lnSpc>
                <a:spcPct val="124499"/>
              </a:lnSpc>
            </a:pPr>
            <a:r>
              <a:rPr lang="en-US" sz="2200" b="0" i="0" u="none" strike="noStrike">
                <a:solidFill>
                  <a:srgbClr val="697E8C"/>
                </a:solidFill>
                <a:latin typeface="Poppins Light"/>
              </a:rPr>
              <a:t>Sistem ini akan memberikan output berupa tingkat stres, yang dapat digunakan untuk memberikan rekomendasi atau tindakan terkait pengelolaan stres mahasiswa.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rot="-10800000">
            <a:off x="469900" y="9804400"/>
            <a:ext cx="1257300" cy="76200"/>
          </a:xfrm>
          <a:prstGeom prst="rect">
            <a:avLst/>
          </a:prstGeom>
        </p:spPr>
      </p:pic>
      <p:sp>
        <p:nvSpPr>
          <p:cNvPr id="3" name="TextBox 3"/>
          <p:cNvSpPr txBox="1"/>
          <p:nvPr/>
        </p:nvSpPr>
        <p:spPr>
          <a:xfrm>
            <a:off x="1028700" y="1054100"/>
            <a:ext cx="6807200" cy="2209800"/>
          </a:xfrm>
          <a:prstGeom prst="rect">
            <a:avLst/>
          </a:prstGeom>
        </p:spPr>
        <p:txBody>
          <a:bodyPr lIns="0" tIns="0" rIns="0" bIns="0" rtlCol="0" anchor="t"/>
          <a:lstStyle/>
          <a:p>
            <a:pPr lvl="0" algn="l">
              <a:lnSpc>
                <a:spcPct val="89640"/>
              </a:lnSpc>
            </a:pPr>
            <a:r>
              <a:rPr lang="en-US" sz="7000" b="0" i="0" u="none" strike="noStrike" spc="-100">
                <a:solidFill>
                  <a:srgbClr val="293F4F"/>
                </a:solidFill>
                <a:latin typeface="Poppins Bold"/>
              </a:rPr>
              <a:t>VARIABEL LINGUISTIK</a:t>
            </a:r>
          </a:p>
        </p:txBody>
      </p:sp>
      <p:sp>
        <p:nvSpPr>
          <p:cNvPr id="4" name="TextBox 4"/>
          <p:cNvSpPr txBox="1"/>
          <p:nvPr/>
        </p:nvSpPr>
        <p:spPr>
          <a:xfrm>
            <a:off x="1104900" y="3238500"/>
            <a:ext cx="6807200" cy="419100"/>
          </a:xfrm>
          <a:prstGeom prst="rect">
            <a:avLst/>
          </a:prstGeom>
        </p:spPr>
        <p:txBody>
          <a:bodyPr lIns="0" tIns="0" rIns="0" bIns="0" rtlCol="0" anchor="t"/>
          <a:lstStyle/>
          <a:p>
            <a:pPr lvl="0" algn="l">
              <a:lnSpc>
                <a:spcPct val="99600"/>
              </a:lnSpc>
            </a:pPr>
            <a:r>
              <a:rPr lang="en-US" sz="2400" b="0" i="0" u="none" strike="noStrike">
                <a:solidFill>
                  <a:srgbClr val="293F4F"/>
                </a:solidFill>
                <a:latin typeface="Poppins Bold"/>
              </a:rPr>
              <a:t>Input Variabel Linguistik:</a:t>
            </a:r>
          </a:p>
        </p:txBody>
      </p:sp>
      <p:sp>
        <p:nvSpPr>
          <p:cNvPr id="5" name="TextBox 5"/>
          <p:cNvSpPr txBox="1"/>
          <p:nvPr/>
        </p:nvSpPr>
        <p:spPr>
          <a:xfrm>
            <a:off x="1104900" y="3873500"/>
            <a:ext cx="7531100" cy="2578100"/>
          </a:xfrm>
          <a:prstGeom prst="rect">
            <a:avLst/>
          </a:prstGeom>
        </p:spPr>
        <p:txBody>
          <a:bodyPr lIns="0" tIns="0" rIns="0" bIns="0" rtlCol="0" anchor="t"/>
          <a:lstStyle/>
          <a:p>
            <a:pPr marL="342900" lvl="0" indent="-342900" algn="l">
              <a:lnSpc>
                <a:spcPct val="116199"/>
              </a:lnSpc>
              <a:buAutoNum type="arabicPeriod"/>
            </a:pPr>
            <a:r>
              <a:rPr lang="en-US" sz="1600" b="0" i="0" u="none" strike="noStrike">
                <a:solidFill>
                  <a:srgbClr val="697E8C"/>
                </a:solidFill>
                <a:latin typeface="Poppins Light"/>
              </a:rPr>
              <a:t> Jumlah Tugas :</a:t>
            </a:r>
          </a:p>
          <a:p>
            <a:pPr lvl="0" algn="l">
              <a:lnSpc>
                <a:spcPct val="116199"/>
              </a:lnSpc>
            </a:pPr>
            <a:r>
              <a:rPr lang="en-US" sz="1600" b="0" i="0" u="none" strike="noStrike">
                <a:solidFill>
                  <a:srgbClr val="697E8C"/>
                </a:solidFill>
                <a:latin typeface="Poppins Light"/>
              </a:rPr>
              <a:t>       Sedikit. </a:t>
            </a:r>
          </a:p>
          <a:p>
            <a:pPr lvl="0" algn="l">
              <a:lnSpc>
                <a:spcPct val="116199"/>
              </a:lnSpc>
            </a:pPr>
            <a:r>
              <a:rPr lang="en-US" sz="1600" b="0" i="0" u="none" strike="noStrike">
                <a:solidFill>
                  <a:srgbClr val="697E8C"/>
                </a:solidFill>
                <a:latin typeface="Poppins Light"/>
              </a:rPr>
              <a:t>       Banyak.</a:t>
            </a:r>
          </a:p>
          <a:p>
            <a:pPr lvl="0" algn="l">
              <a:lnSpc>
                <a:spcPct val="116199"/>
              </a:lnSpc>
            </a:pPr>
            <a:r>
              <a:rPr lang="en-US" sz="1600" b="0" i="0" u="none" strike="noStrike">
                <a:solidFill>
                  <a:srgbClr val="697E8C"/>
                </a:solidFill>
                <a:latin typeface="Poppins Light"/>
              </a:rPr>
              <a:t>2. Lama Waktu Belajar :</a:t>
            </a:r>
            <a:br>
              <a:rPr lang="en-US" sz="1600" b="0" i="0" u="none" strike="noStrike">
                <a:solidFill>
                  <a:srgbClr val="697E8C"/>
                </a:solidFill>
                <a:latin typeface="Poppins Light"/>
              </a:rPr>
            </a:br>
            <a:r>
              <a:rPr lang="en-US" sz="1600" b="0" i="0" u="none" strike="noStrike">
                <a:solidFill>
                  <a:srgbClr val="697E8C"/>
                </a:solidFill>
                <a:latin typeface="Poppins Light"/>
              </a:rPr>
              <a:t>       Sedikit. </a:t>
            </a:r>
          </a:p>
          <a:p>
            <a:pPr lvl="0" algn="l">
              <a:lnSpc>
                <a:spcPct val="116199"/>
              </a:lnSpc>
            </a:pPr>
            <a:r>
              <a:rPr lang="en-US" sz="1600" b="0" i="0" u="none" strike="noStrike">
                <a:solidFill>
                  <a:srgbClr val="697E8C"/>
                </a:solidFill>
                <a:latin typeface="Poppins Light"/>
              </a:rPr>
              <a:t>       Banyak.</a:t>
            </a:r>
          </a:p>
          <a:p>
            <a:pPr lvl="0" algn="l">
              <a:lnSpc>
                <a:spcPct val="116199"/>
              </a:lnSpc>
            </a:pPr>
            <a:r>
              <a:rPr lang="en-US" sz="1600" b="0" i="0" u="none" strike="noStrike">
                <a:solidFill>
                  <a:srgbClr val="697E8C"/>
                </a:solidFill>
                <a:latin typeface="Poppins Light"/>
              </a:rPr>
              <a:t>3. Lama Tidur :</a:t>
            </a:r>
          </a:p>
          <a:p>
            <a:pPr lvl="0" algn="l">
              <a:lnSpc>
                <a:spcPct val="116199"/>
              </a:lnSpc>
            </a:pPr>
            <a:r>
              <a:rPr lang="en-US" sz="1600" b="0" i="0" u="none" strike="noStrike">
                <a:solidFill>
                  <a:srgbClr val="697E8C"/>
                </a:solidFill>
                <a:latin typeface="Poppins Light"/>
              </a:rPr>
              <a:t>       Sedikit. </a:t>
            </a:r>
          </a:p>
          <a:p>
            <a:pPr lvl="0" algn="l">
              <a:lnSpc>
                <a:spcPct val="116199"/>
              </a:lnSpc>
            </a:pPr>
            <a:r>
              <a:rPr lang="en-US" sz="1600" b="0" i="0" u="none" strike="noStrike">
                <a:solidFill>
                  <a:srgbClr val="697E8C"/>
                </a:solidFill>
                <a:latin typeface="Poppins Light"/>
              </a:rPr>
              <a:t>       Banyak.</a:t>
            </a:r>
          </a:p>
        </p:txBody>
      </p:sp>
      <p:sp>
        <p:nvSpPr>
          <p:cNvPr id="6" name="TextBox 6"/>
          <p:cNvSpPr txBox="1"/>
          <p:nvPr/>
        </p:nvSpPr>
        <p:spPr>
          <a:xfrm>
            <a:off x="1104900" y="6680200"/>
            <a:ext cx="8001000" cy="419100"/>
          </a:xfrm>
          <a:prstGeom prst="rect">
            <a:avLst/>
          </a:prstGeom>
        </p:spPr>
        <p:txBody>
          <a:bodyPr lIns="0" tIns="0" rIns="0" bIns="0" rtlCol="0" anchor="t"/>
          <a:lstStyle/>
          <a:p>
            <a:pPr lvl="0" algn="l">
              <a:lnSpc>
                <a:spcPct val="99600"/>
              </a:lnSpc>
            </a:pPr>
            <a:r>
              <a:rPr lang="en-US" sz="2400" b="0" i="0" u="none" strike="noStrike">
                <a:solidFill>
                  <a:srgbClr val="293F4F"/>
                </a:solidFill>
                <a:latin typeface="Poppins Bold"/>
              </a:rPr>
              <a:t>Output Variabel Linguistik:</a:t>
            </a:r>
          </a:p>
        </p:txBody>
      </p:sp>
      <p:sp>
        <p:nvSpPr>
          <p:cNvPr id="7" name="TextBox 7"/>
          <p:cNvSpPr txBox="1"/>
          <p:nvPr/>
        </p:nvSpPr>
        <p:spPr>
          <a:xfrm>
            <a:off x="1104900" y="7378700"/>
            <a:ext cx="7289800" cy="1168400"/>
          </a:xfrm>
          <a:prstGeom prst="rect">
            <a:avLst/>
          </a:prstGeom>
        </p:spPr>
        <p:txBody>
          <a:bodyPr lIns="0" tIns="0" rIns="0" bIns="0" rtlCol="0" anchor="t"/>
          <a:lstStyle/>
          <a:p>
            <a:pPr lvl="0" algn="l">
              <a:lnSpc>
                <a:spcPct val="116199"/>
              </a:lnSpc>
            </a:pPr>
            <a:r>
              <a:rPr lang="en-US" sz="1600" b="0" i="0" u="none" strike="noStrike">
                <a:solidFill>
                  <a:srgbClr val="697E8C"/>
                </a:solidFill>
                <a:latin typeface="Poppins Light"/>
              </a:rPr>
              <a:t>Tingkat Stres :</a:t>
            </a:r>
          </a:p>
          <a:p>
            <a:pPr marL="342900" lvl="0" indent="-342900" algn="l">
              <a:lnSpc>
                <a:spcPct val="116199"/>
              </a:lnSpc>
              <a:buAutoNum type="arabicPeriod"/>
            </a:pPr>
            <a:r>
              <a:rPr lang="en-US" sz="1600" b="0" i="0" u="none" strike="noStrike">
                <a:solidFill>
                  <a:srgbClr val="697E8C"/>
                </a:solidFill>
                <a:latin typeface="Poppins Light"/>
              </a:rPr>
              <a:t>Rendah</a:t>
            </a:r>
          </a:p>
          <a:p>
            <a:pPr marL="342900" lvl="0" indent="-342900" algn="l">
              <a:lnSpc>
                <a:spcPct val="116199"/>
              </a:lnSpc>
              <a:buAutoNum type="arabicPeriod"/>
            </a:pPr>
            <a:r>
              <a:rPr lang="en-US" sz="1600" b="0" i="0" u="none" strike="noStrike">
                <a:solidFill>
                  <a:srgbClr val="697E8C"/>
                </a:solidFill>
                <a:latin typeface="Poppins Light"/>
              </a:rPr>
              <a:t>Sedang</a:t>
            </a:r>
          </a:p>
          <a:p>
            <a:pPr marL="342900" lvl="0" indent="-342900" algn="l">
              <a:lnSpc>
                <a:spcPct val="116199"/>
              </a:lnSpc>
              <a:buAutoNum type="arabicPeriod"/>
            </a:pPr>
            <a:r>
              <a:rPr lang="en-US" sz="1600" b="0" i="0" u="none" strike="noStrike">
                <a:solidFill>
                  <a:srgbClr val="697E8C"/>
                </a:solidFill>
                <a:latin typeface="Poppins Light"/>
              </a:rPr>
              <a:t>Tinggi</a:t>
            </a:r>
          </a:p>
        </p:txBody>
      </p:sp>
      <p:sp>
        <p:nvSpPr>
          <p:cNvPr id="8" name="TextBox 8"/>
          <p:cNvSpPr txBox="1"/>
          <p:nvPr/>
        </p:nvSpPr>
        <p:spPr>
          <a:xfrm>
            <a:off x="12992100" y="9601200"/>
            <a:ext cx="4813300" cy="228600"/>
          </a:xfrm>
          <a:prstGeom prst="rect">
            <a:avLst/>
          </a:prstGeom>
        </p:spPr>
        <p:txBody>
          <a:bodyPr lIns="0" tIns="0" rIns="0" bIns="0" rtlCol="0" anchor="t"/>
          <a:lstStyle/>
          <a:p>
            <a:pPr lvl="0" algn="r">
              <a:lnSpc>
                <a:spcPct val="99600"/>
              </a:lnSpc>
            </a:pPr>
            <a:r>
              <a:rPr lang="en-US" sz="1300" b="0" i="0" u="none" strike="noStrike">
                <a:solidFill>
                  <a:srgbClr val="697E8C"/>
                </a:solidFill>
                <a:latin typeface="Poppins Regular"/>
              </a:rPr>
              <a:t>Dr. Morgan Lee &amp; Dr. Janet Smith</a:t>
            </a:r>
          </a:p>
        </p:txBody>
      </p:sp>
      <p:pic>
        <p:nvPicPr>
          <p:cNvPr id="9" name="Picture 9"/>
          <p:cNvPicPr>
            <a:picLocks noChangeAspect="1"/>
          </p:cNvPicPr>
          <p:nvPr/>
        </p:nvPicPr>
        <p:blipFill>
          <a:blip r:embed="rId2"/>
          <a:stretch>
            <a:fillRect/>
          </a:stretch>
        </p:blipFill>
        <p:spPr>
          <a:xfrm>
            <a:off x="15786100" y="571500"/>
            <a:ext cx="1257300" cy="76200"/>
          </a:xfrm>
          <a:prstGeom prst="rect">
            <a:avLst/>
          </a:prstGeom>
        </p:spPr>
      </p:pic>
      <p:pic>
        <p:nvPicPr>
          <p:cNvPr id="10" name="Picture 10"/>
          <p:cNvPicPr>
            <a:picLocks noChangeAspect="1"/>
          </p:cNvPicPr>
          <p:nvPr/>
        </p:nvPicPr>
        <p:blipFill>
          <a:blip r:embed="rId2"/>
          <a:stretch>
            <a:fillRect/>
          </a:stretch>
        </p:blipFill>
        <p:spPr>
          <a:xfrm rot="-10800000">
            <a:off x="1663700" y="571500"/>
            <a:ext cx="1257300" cy="76200"/>
          </a:xfrm>
          <a:prstGeom prst="rect">
            <a:avLst/>
          </a:prstGeom>
        </p:spPr>
      </p:pic>
      <p:pic>
        <p:nvPicPr>
          <p:cNvPr id="11" name="Picture 11"/>
          <p:cNvPicPr>
            <a:picLocks noChangeAspect="1"/>
          </p:cNvPicPr>
          <p:nvPr/>
        </p:nvPicPr>
        <p:blipFill>
          <a:blip r:embed="rId3"/>
          <a:stretch>
            <a:fillRect/>
          </a:stretch>
        </p:blipFill>
        <p:spPr>
          <a:xfrm>
            <a:off x="9436100" y="1371600"/>
            <a:ext cx="3886200" cy="7505700"/>
          </a:xfrm>
          <a:prstGeom prst="rect">
            <a:avLst/>
          </a:prstGeom>
        </p:spPr>
      </p:pic>
      <p:pic>
        <p:nvPicPr>
          <p:cNvPr id="12" name="Picture 12"/>
          <p:cNvPicPr>
            <a:picLocks noChangeAspect="1"/>
          </p:cNvPicPr>
          <p:nvPr/>
        </p:nvPicPr>
        <p:blipFill>
          <a:blip r:embed="rId4"/>
          <a:stretch>
            <a:fillRect/>
          </a:stretch>
        </p:blipFill>
        <p:spPr>
          <a:xfrm>
            <a:off x="13716000" y="1397000"/>
            <a:ext cx="3886200" cy="7505700"/>
          </a:xfrm>
          <a:prstGeom prst="rect">
            <a:avLst/>
          </a:prstGeom>
        </p:spPr>
      </p:pic>
      <p:sp>
        <p:nvSpPr>
          <p:cNvPr id="13" name="TextBox 13"/>
          <p:cNvSpPr txBox="1"/>
          <p:nvPr/>
        </p:nvSpPr>
        <p:spPr>
          <a:xfrm>
            <a:off x="508000" y="508000"/>
            <a:ext cx="1739900" cy="215900"/>
          </a:xfrm>
          <a:prstGeom prst="rect">
            <a:avLst/>
          </a:prstGeom>
        </p:spPr>
        <p:txBody>
          <a:bodyPr lIns="0" tIns="0" rIns="0" bIns="0" rtlCol="0" anchor="t"/>
          <a:lstStyle/>
          <a:p>
            <a:pPr lvl="0" algn="l">
              <a:lnSpc>
                <a:spcPct val="99600"/>
              </a:lnSpc>
            </a:pPr>
            <a:r>
              <a:rPr lang="en-US" sz="1200" b="0" i="0" u="none" strike="noStrike">
                <a:solidFill>
                  <a:srgbClr val="697E8C"/>
                </a:solidFill>
                <a:latin typeface="Poppins Regular"/>
              </a:rPr>
              <a:t>Conference</a:t>
            </a:r>
          </a:p>
        </p:txBody>
      </p:sp>
      <p:sp>
        <p:nvSpPr>
          <p:cNvPr id="14" name="TextBox 14"/>
          <p:cNvSpPr txBox="1"/>
          <p:nvPr/>
        </p:nvSpPr>
        <p:spPr>
          <a:xfrm>
            <a:off x="17018000" y="508000"/>
            <a:ext cx="787400" cy="215900"/>
          </a:xfrm>
          <a:prstGeom prst="rect">
            <a:avLst/>
          </a:prstGeom>
        </p:spPr>
        <p:txBody>
          <a:bodyPr lIns="0" tIns="0" rIns="0" bIns="0" rtlCol="0" anchor="t"/>
          <a:lstStyle/>
          <a:p>
            <a:pPr lvl="0" algn="r">
              <a:lnSpc>
                <a:spcPct val="99600"/>
              </a:lnSpc>
            </a:pPr>
            <a:r>
              <a:rPr lang="en-US" sz="1200" b="0" i="0" u="none" strike="noStrike">
                <a:solidFill>
                  <a:srgbClr val="697E8C"/>
                </a:solidFill>
                <a:latin typeface="Poppins Regular"/>
              </a:rPr>
              <a:t>Page 04</a:t>
            </a:r>
          </a:p>
        </p:txBody>
      </p:sp>
      <p:sp>
        <p:nvSpPr>
          <p:cNvPr id="15" name="TextBox 15"/>
          <p:cNvSpPr txBox="1"/>
          <p:nvPr/>
        </p:nvSpPr>
        <p:spPr>
          <a:xfrm>
            <a:off x="1104900" y="8737600"/>
            <a:ext cx="7988300" cy="1079500"/>
          </a:xfrm>
          <a:prstGeom prst="rect">
            <a:avLst/>
          </a:prstGeom>
        </p:spPr>
        <p:txBody>
          <a:bodyPr lIns="0" tIns="0" rIns="0" bIns="0" rtlCol="0" anchor="t"/>
          <a:lstStyle/>
          <a:p>
            <a:pPr lvl="0" algn="l">
              <a:lnSpc>
                <a:spcPct val="99600"/>
              </a:lnSpc>
            </a:pPr>
            <a:r>
              <a:rPr lang="en-US" sz="1700" b="0" i="0" u="none" strike="noStrike">
                <a:solidFill>
                  <a:srgbClr val="293F4F"/>
                </a:solidFill>
                <a:latin typeface="Poppins Bold"/>
              </a:rPr>
              <a:t>Variabel-variabel ini digabungkan dalam sistem fuzzy untuk menghasilkan tingkat stres yang sesuai dengan kondisi mahasiswa.</a:t>
            </a:r>
          </a:p>
          <a:p>
            <a:pPr lvl="0" algn="l">
              <a:lnSpc>
                <a:spcPct val="99600"/>
              </a:lnSpc>
            </a:pPr>
            <a:endParaRPr lang="en-US" sz="1700" b="0" i="0" u="none" strike="noStrike">
              <a:solidFill>
                <a:srgbClr val="293F4F"/>
              </a:solidFill>
              <a:latin typeface="Poppins Bold"/>
            </a:endParaRPr>
          </a:p>
          <a:p>
            <a:pPr lvl="0" algn="l">
              <a:lnSpc>
                <a:spcPct val="99600"/>
              </a:lnSpc>
            </a:pPr>
            <a:endParaRPr lang="en-US" sz="1700" b="0" i="0" u="none" strike="noStrike">
              <a:solidFill>
                <a:srgbClr val="293F4F"/>
              </a:solidFill>
              <a:latin typeface="Poppin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3F4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000"/>
          </a:blip>
          <a:stretch>
            <a:fillRect/>
          </a:stretch>
        </p:blipFill>
        <p:spPr>
          <a:xfrm>
            <a:off x="8293100" y="-2870200"/>
            <a:ext cx="11760200" cy="11760200"/>
          </a:xfrm>
          <a:prstGeom prst="rect">
            <a:avLst/>
          </a:prstGeom>
        </p:spPr>
      </p:pic>
      <p:pic>
        <p:nvPicPr>
          <p:cNvPr id="3" name="Picture 3"/>
          <p:cNvPicPr>
            <a:picLocks noChangeAspect="1"/>
          </p:cNvPicPr>
          <p:nvPr/>
        </p:nvPicPr>
        <p:blipFill>
          <a:blip r:embed="rId3"/>
          <a:stretch>
            <a:fillRect/>
          </a:stretch>
        </p:blipFill>
        <p:spPr>
          <a:xfrm rot="-10800000">
            <a:off x="469900" y="9804400"/>
            <a:ext cx="1257300" cy="76200"/>
          </a:xfrm>
          <a:prstGeom prst="rect">
            <a:avLst/>
          </a:prstGeom>
        </p:spPr>
      </p:pic>
      <p:sp>
        <p:nvSpPr>
          <p:cNvPr id="4" name="TextBox 4"/>
          <p:cNvSpPr txBox="1"/>
          <p:nvPr/>
        </p:nvSpPr>
        <p:spPr>
          <a:xfrm>
            <a:off x="1092200" y="1155700"/>
            <a:ext cx="13347700" cy="1308100"/>
          </a:xfrm>
          <a:prstGeom prst="rect">
            <a:avLst/>
          </a:prstGeom>
        </p:spPr>
        <p:txBody>
          <a:bodyPr lIns="0" tIns="0" rIns="0" bIns="0" rtlCol="0" anchor="t"/>
          <a:lstStyle/>
          <a:p>
            <a:pPr lvl="0" algn="l">
              <a:lnSpc>
                <a:spcPct val="99600"/>
              </a:lnSpc>
            </a:pPr>
            <a:r>
              <a:rPr lang="en-US" sz="7400" b="0" i="0" u="none" strike="noStrike" spc="-100">
                <a:solidFill>
                  <a:srgbClr val="FFFFFF"/>
                </a:solidFill>
                <a:latin typeface="Poppins Bold"/>
              </a:rPr>
              <a:t>FUNGSI KEANGGOTAAN</a:t>
            </a:r>
          </a:p>
        </p:txBody>
      </p:sp>
      <p:sp>
        <p:nvSpPr>
          <p:cNvPr id="5" name="TextBox 5"/>
          <p:cNvSpPr txBox="1"/>
          <p:nvPr/>
        </p:nvSpPr>
        <p:spPr>
          <a:xfrm>
            <a:off x="1054100" y="2540000"/>
            <a:ext cx="16217900" cy="965200"/>
          </a:xfrm>
          <a:prstGeom prst="rect">
            <a:avLst/>
          </a:prstGeom>
        </p:spPr>
        <p:txBody>
          <a:bodyPr lIns="0" tIns="0" rIns="0" bIns="0" rtlCol="0" anchor="t"/>
          <a:lstStyle/>
          <a:p>
            <a:pPr lvl="0" algn="l">
              <a:lnSpc>
                <a:spcPct val="116199"/>
              </a:lnSpc>
            </a:pPr>
            <a:r>
              <a:rPr lang="en-US" sz="1800" b="0" i="0" u="none" strike="noStrike">
                <a:solidFill>
                  <a:srgbClr val="C3D0DB"/>
                </a:solidFill>
                <a:latin typeface="Poppins SemiBold"/>
              </a:rPr>
              <a:t>Fungsi Keanggotaan:</a:t>
            </a:r>
          </a:p>
          <a:p>
            <a:pPr lvl="0" algn="l">
              <a:lnSpc>
                <a:spcPct val="116199"/>
              </a:lnSpc>
            </a:pPr>
            <a:r>
              <a:rPr lang="en-US" sz="1800" b="0" i="0" u="none" strike="noStrike">
                <a:solidFill>
                  <a:srgbClr val="C3D0DB"/>
                </a:solidFill>
                <a:latin typeface="Poppins SemiBold"/>
              </a:rPr>
              <a:t>Fungsi keanggotaan menggambarkan derajat keanggotaan suatu nilai dalam himpunan fuzzy. Fungsi ini digunakan untuk mengubah input ke dalam bentuk fuzzy. Berikut adalah grafik fungsi keanggotaan untuk setiap variabel input:</a:t>
            </a:r>
          </a:p>
        </p:txBody>
      </p:sp>
      <p:sp>
        <p:nvSpPr>
          <p:cNvPr id="6" name="TextBox 6"/>
          <p:cNvSpPr txBox="1"/>
          <p:nvPr/>
        </p:nvSpPr>
        <p:spPr>
          <a:xfrm>
            <a:off x="1206500" y="6845300"/>
            <a:ext cx="5041900" cy="355600"/>
          </a:xfrm>
          <a:prstGeom prst="rect">
            <a:avLst/>
          </a:prstGeom>
        </p:spPr>
        <p:txBody>
          <a:bodyPr lIns="0" tIns="0" rIns="0" bIns="0" rtlCol="0" anchor="t"/>
          <a:lstStyle/>
          <a:p>
            <a:pPr lvl="0" algn="ctr">
              <a:lnSpc>
                <a:spcPct val="99600"/>
              </a:lnSpc>
            </a:pPr>
            <a:r>
              <a:rPr lang="en-US" sz="2000" b="0" i="0" u="none" strike="noStrike">
                <a:solidFill>
                  <a:srgbClr val="FFFFFF"/>
                </a:solidFill>
                <a:latin typeface="Poppins Bold"/>
              </a:rPr>
              <a:t>Jumlah Tugas (Sedikit, Banyak)</a:t>
            </a:r>
          </a:p>
        </p:txBody>
      </p:sp>
      <p:sp>
        <p:nvSpPr>
          <p:cNvPr id="7" name="TextBox 7"/>
          <p:cNvSpPr txBox="1"/>
          <p:nvPr/>
        </p:nvSpPr>
        <p:spPr>
          <a:xfrm>
            <a:off x="6540500" y="6845300"/>
            <a:ext cx="5194300" cy="355600"/>
          </a:xfrm>
          <a:prstGeom prst="rect">
            <a:avLst/>
          </a:prstGeom>
        </p:spPr>
        <p:txBody>
          <a:bodyPr lIns="0" tIns="0" rIns="0" bIns="0" rtlCol="0" anchor="t"/>
          <a:lstStyle/>
          <a:p>
            <a:pPr lvl="0" algn="ctr">
              <a:lnSpc>
                <a:spcPct val="99600"/>
              </a:lnSpc>
            </a:pPr>
            <a:r>
              <a:rPr lang="en-US" sz="2000" b="0" i="0" u="none" strike="noStrike">
                <a:solidFill>
                  <a:srgbClr val="FFFFFF"/>
                </a:solidFill>
                <a:latin typeface="Poppins Bold"/>
              </a:rPr>
              <a:t>Lama Waktu Belajar (Sedikit, Banyak)</a:t>
            </a:r>
          </a:p>
        </p:txBody>
      </p:sp>
      <p:sp>
        <p:nvSpPr>
          <p:cNvPr id="8" name="TextBox 8"/>
          <p:cNvSpPr txBox="1"/>
          <p:nvPr/>
        </p:nvSpPr>
        <p:spPr>
          <a:xfrm>
            <a:off x="12217400" y="6845300"/>
            <a:ext cx="4889500" cy="355600"/>
          </a:xfrm>
          <a:prstGeom prst="rect">
            <a:avLst/>
          </a:prstGeom>
        </p:spPr>
        <p:txBody>
          <a:bodyPr lIns="0" tIns="0" rIns="0" bIns="0" rtlCol="0" anchor="t"/>
          <a:lstStyle/>
          <a:p>
            <a:pPr lvl="0" algn="ctr">
              <a:lnSpc>
                <a:spcPct val="99600"/>
              </a:lnSpc>
            </a:pPr>
            <a:r>
              <a:rPr lang="en-US" sz="2000" b="0" i="0" u="none" strike="noStrike">
                <a:solidFill>
                  <a:srgbClr val="FFFFFF"/>
                </a:solidFill>
                <a:latin typeface="Poppins Bold"/>
              </a:rPr>
              <a:t>Lama Tidur (Sedikit, Banyak)</a:t>
            </a:r>
          </a:p>
        </p:txBody>
      </p:sp>
      <p:sp>
        <p:nvSpPr>
          <p:cNvPr id="9" name="TextBox 9"/>
          <p:cNvSpPr txBox="1"/>
          <p:nvPr/>
        </p:nvSpPr>
        <p:spPr>
          <a:xfrm>
            <a:off x="12992100" y="9601200"/>
            <a:ext cx="4813300" cy="228600"/>
          </a:xfrm>
          <a:prstGeom prst="rect">
            <a:avLst/>
          </a:prstGeom>
        </p:spPr>
        <p:txBody>
          <a:bodyPr lIns="0" tIns="0" rIns="0" bIns="0" rtlCol="0" anchor="t"/>
          <a:lstStyle/>
          <a:p>
            <a:pPr lvl="0" algn="r">
              <a:lnSpc>
                <a:spcPct val="99600"/>
              </a:lnSpc>
            </a:pPr>
            <a:r>
              <a:rPr lang="en-US" sz="1300" b="0" i="0" u="none" strike="noStrike">
                <a:solidFill>
                  <a:srgbClr val="697E8C"/>
                </a:solidFill>
                <a:latin typeface="Poppins Regular"/>
              </a:rPr>
              <a:t>Dr. Morgan Lee &amp; Dr. Janet Smith</a:t>
            </a:r>
          </a:p>
        </p:txBody>
      </p:sp>
      <p:pic>
        <p:nvPicPr>
          <p:cNvPr id="10" name="Picture 10"/>
          <p:cNvPicPr>
            <a:picLocks noChangeAspect="1"/>
          </p:cNvPicPr>
          <p:nvPr/>
        </p:nvPicPr>
        <p:blipFill>
          <a:blip r:embed="rId3"/>
          <a:stretch>
            <a:fillRect/>
          </a:stretch>
        </p:blipFill>
        <p:spPr>
          <a:xfrm>
            <a:off x="15786100" y="571500"/>
            <a:ext cx="1257300" cy="76200"/>
          </a:xfrm>
          <a:prstGeom prst="rect">
            <a:avLst/>
          </a:prstGeom>
        </p:spPr>
      </p:pic>
      <p:pic>
        <p:nvPicPr>
          <p:cNvPr id="11" name="Picture 11"/>
          <p:cNvPicPr>
            <a:picLocks noChangeAspect="1"/>
          </p:cNvPicPr>
          <p:nvPr/>
        </p:nvPicPr>
        <p:blipFill>
          <a:blip r:embed="rId3"/>
          <a:stretch>
            <a:fillRect/>
          </a:stretch>
        </p:blipFill>
        <p:spPr>
          <a:xfrm rot="-10800000">
            <a:off x="1663700" y="571500"/>
            <a:ext cx="1257300" cy="76200"/>
          </a:xfrm>
          <a:prstGeom prst="rect">
            <a:avLst/>
          </a:prstGeom>
        </p:spPr>
      </p:pic>
      <p:pic>
        <p:nvPicPr>
          <p:cNvPr id="12" name="Picture 12"/>
          <p:cNvPicPr>
            <a:picLocks noChangeAspect="1"/>
          </p:cNvPicPr>
          <p:nvPr/>
        </p:nvPicPr>
        <p:blipFill>
          <a:blip r:embed="rId4"/>
          <a:stretch>
            <a:fillRect/>
          </a:stretch>
        </p:blipFill>
        <p:spPr>
          <a:xfrm rot="-10800000">
            <a:off x="2921000" y="571500"/>
            <a:ext cx="330200" cy="76200"/>
          </a:xfrm>
          <a:prstGeom prst="rect">
            <a:avLst/>
          </a:prstGeom>
        </p:spPr>
      </p:pic>
      <p:pic>
        <p:nvPicPr>
          <p:cNvPr id="13" name="Picture 13"/>
          <p:cNvPicPr>
            <a:picLocks noChangeAspect="1"/>
          </p:cNvPicPr>
          <p:nvPr/>
        </p:nvPicPr>
        <p:blipFill>
          <a:blip r:embed="rId5"/>
          <a:stretch>
            <a:fillRect/>
          </a:stretch>
        </p:blipFill>
        <p:spPr>
          <a:xfrm>
            <a:off x="15468600" y="571500"/>
            <a:ext cx="330200" cy="76200"/>
          </a:xfrm>
          <a:prstGeom prst="rect">
            <a:avLst/>
          </a:prstGeom>
        </p:spPr>
      </p:pic>
      <p:pic>
        <p:nvPicPr>
          <p:cNvPr id="14" name="Picture 14"/>
          <p:cNvPicPr>
            <a:picLocks noChangeAspect="1"/>
          </p:cNvPicPr>
          <p:nvPr/>
        </p:nvPicPr>
        <p:blipFill>
          <a:blip r:embed="rId6"/>
          <a:stretch>
            <a:fillRect/>
          </a:stretch>
        </p:blipFill>
        <p:spPr>
          <a:xfrm>
            <a:off x="1104900" y="4711700"/>
            <a:ext cx="5003800" cy="1612900"/>
          </a:xfrm>
          <a:prstGeom prst="rect">
            <a:avLst/>
          </a:prstGeom>
        </p:spPr>
      </p:pic>
      <p:pic>
        <p:nvPicPr>
          <p:cNvPr id="15" name="Picture 15"/>
          <p:cNvPicPr>
            <a:picLocks noChangeAspect="1"/>
          </p:cNvPicPr>
          <p:nvPr/>
        </p:nvPicPr>
        <p:blipFill>
          <a:blip r:embed="rId7"/>
          <a:stretch>
            <a:fillRect/>
          </a:stretch>
        </p:blipFill>
        <p:spPr>
          <a:xfrm>
            <a:off x="6642100" y="4711700"/>
            <a:ext cx="5003800" cy="1612900"/>
          </a:xfrm>
          <a:prstGeom prst="rect">
            <a:avLst/>
          </a:prstGeom>
        </p:spPr>
      </p:pic>
      <p:pic>
        <p:nvPicPr>
          <p:cNvPr id="16" name="Picture 16"/>
          <p:cNvPicPr>
            <a:picLocks noChangeAspect="1"/>
          </p:cNvPicPr>
          <p:nvPr/>
        </p:nvPicPr>
        <p:blipFill>
          <a:blip r:embed="rId8"/>
          <a:stretch>
            <a:fillRect/>
          </a:stretch>
        </p:blipFill>
        <p:spPr>
          <a:xfrm>
            <a:off x="12230100" y="4711700"/>
            <a:ext cx="5003800" cy="1612900"/>
          </a:xfrm>
          <a:prstGeom prst="rect">
            <a:avLst/>
          </a:prstGeom>
        </p:spPr>
      </p:pic>
      <p:sp>
        <p:nvSpPr>
          <p:cNvPr id="17" name="TextBox 17"/>
          <p:cNvSpPr txBox="1"/>
          <p:nvPr/>
        </p:nvSpPr>
        <p:spPr>
          <a:xfrm>
            <a:off x="508000" y="508000"/>
            <a:ext cx="1739900" cy="215900"/>
          </a:xfrm>
          <a:prstGeom prst="rect">
            <a:avLst/>
          </a:prstGeom>
        </p:spPr>
        <p:txBody>
          <a:bodyPr lIns="0" tIns="0" rIns="0" bIns="0" rtlCol="0" anchor="t"/>
          <a:lstStyle/>
          <a:p>
            <a:pPr lvl="0" algn="l">
              <a:lnSpc>
                <a:spcPct val="99600"/>
              </a:lnSpc>
            </a:pPr>
            <a:r>
              <a:rPr lang="en-US" sz="1200" b="0" i="0" u="none" strike="noStrike">
                <a:solidFill>
                  <a:srgbClr val="C3D0DB"/>
                </a:solidFill>
                <a:latin typeface="Poppins Regular"/>
              </a:rPr>
              <a:t>Conference</a:t>
            </a:r>
          </a:p>
        </p:txBody>
      </p:sp>
      <p:sp>
        <p:nvSpPr>
          <p:cNvPr id="18" name="TextBox 18"/>
          <p:cNvSpPr txBox="1"/>
          <p:nvPr/>
        </p:nvSpPr>
        <p:spPr>
          <a:xfrm>
            <a:off x="16979900" y="508000"/>
            <a:ext cx="838200" cy="215900"/>
          </a:xfrm>
          <a:prstGeom prst="rect">
            <a:avLst/>
          </a:prstGeom>
        </p:spPr>
        <p:txBody>
          <a:bodyPr lIns="0" tIns="0" rIns="0" bIns="0" rtlCol="0" anchor="t"/>
          <a:lstStyle/>
          <a:p>
            <a:pPr lvl="0" algn="r">
              <a:lnSpc>
                <a:spcPct val="99600"/>
              </a:lnSpc>
            </a:pPr>
            <a:r>
              <a:rPr lang="en-US" sz="1200" b="0" i="0" u="none" strike="noStrike">
                <a:solidFill>
                  <a:srgbClr val="C3D0DB"/>
                </a:solidFill>
                <a:latin typeface="Poppins Regular"/>
              </a:rPr>
              <a:t>Page 05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0807700" y="3225800"/>
            <a:ext cx="6172200" cy="4356100"/>
          </a:xfrm>
          <a:prstGeom prst="rect">
            <a:avLst/>
          </a:prstGeom>
        </p:spPr>
      </p:pic>
      <p:pic>
        <p:nvPicPr>
          <p:cNvPr id="3" name="Picture 3"/>
          <p:cNvPicPr>
            <a:picLocks noChangeAspect="1"/>
          </p:cNvPicPr>
          <p:nvPr/>
        </p:nvPicPr>
        <p:blipFill>
          <a:blip r:embed="rId3"/>
          <a:stretch>
            <a:fillRect/>
          </a:stretch>
        </p:blipFill>
        <p:spPr>
          <a:xfrm rot="-10800000">
            <a:off x="469900" y="9804400"/>
            <a:ext cx="1257300" cy="76200"/>
          </a:xfrm>
          <a:prstGeom prst="rect">
            <a:avLst/>
          </a:prstGeom>
        </p:spPr>
      </p:pic>
      <p:pic>
        <p:nvPicPr>
          <p:cNvPr id="4" name="Picture 4"/>
          <p:cNvPicPr>
            <a:picLocks noChangeAspect="1"/>
          </p:cNvPicPr>
          <p:nvPr/>
        </p:nvPicPr>
        <p:blipFill>
          <a:blip r:embed="rId4"/>
          <a:stretch>
            <a:fillRect/>
          </a:stretch>
        </p:blipFill>
        <p:spPr>
          <a:xfrm>
            <a:off x="1092200" y="4152900"/>
            <a:ext cx="850900" cy="850900"/>
          </a:xfrm>
          <a:prstGeom prst="rect">
            <a:avLst/>
          </a:prstGeom>
        </p:spPr>
      </p:pic>
      <p:pic>
        <p:nvPicPr>
          <p:cNvPr id="5" name="Picture 5"/>
          <p:cNvPicPr>
            <a:picLocks noChangeAspect="1"/>
          </p:cNvPicPr>
          <p:nvPr/>
        </p:nvPicPr>
        <p:blipFill>
          <a:blip r:embed="rId4"/>
          <a:stretch>
            <a:fillRect/>
          </a:stretch>
        </p:blipFill>
        <p:spPr>
          <a:xfrm>
            <a:off x="1092200" y="5791200"/>
            <a:ext cx="850900" cy="850900"/>
          </a:xfrm>
          <a:prstGeom prst="rect">
            <a:avLst/>
          </a:prstGeom>
        </p:spPr>
      </p:pic>
      <p:sp>
        <p:nvSpPr>
          <p:cNvPr id="6" name="TextBox 6"/>
          <p:cNvSpPr txBox="1"/>
          <p:nvPr/>
        </p:nvSpPr>
        <p:spPr>
          <a:xfrm>
            <a:off x="1092200" y="2209800"/>
            <a:ext cx="7912100" cy="1244600"/>
          </a:xfrm>
          <a:prstGeom prst="rect">
            <a:avLst/>
          </a:prstGeom>
        </p:spPr>
        <p:txBody>
          <a:bodyPr lIns="0" tIns="0" rIns="0" bIns="0" rtlCol="0" anchor="t"/>
          <a:lstStyle/>
          <a:p>
            <a:pPr lvl="0" algn="l">
              <a:lnSpc>
                <a:spcPct val="99600"/>
              </a:lnSpc>
            </a:pPr>
            <a:r>
              <a:rPr lang="en-US" sz="7000" b="0" i="0" u="none" strike="noStrike" spc="-100">
                <a:solidFill>
                  <a:srgbClr val="293F4F"/>
                </a:solidFill>
                <a:latin typeface="Poppins Bold"/>
              </a:rPr>
              <a:t>ATURAN FUZZY</a:t>
            </a:r>
          </a:p>
        </p:txBody>
      </p:sp>
      <p:sp>
        <p:nvSpPr>
          <p:cNvPr id="7" name="TextBox 7"/>
          <p:cNvSpPr txBox="1"/>
          <p:nvPr/>
        </p:nvSpPr>
        <p:spPr>
          <a:xfrm>
            <a:off x="2108200" y="4318000"/>
            <a:ext cx="5956300" cy="660400"/>
          </a:xfrm>
          <a:prstGeom prst="rect">
            <a:avLst/>
          </a:prstGeom>
        </p:spPr>
        <p:txBody>
          <a:bodyPr lIns="0" tIns="0" rIns="0" bIns="0" rtlCol="0" anchor="t"/>
          <a:lstStyle/>
          <a:p>
            <a:pPr lvl="0" algn="just">
              <a:lnSpc>
                <a:spcPct val="99600"/>
              </a:lnSpc>
            </a:pPr>
            <a:r>
              <a:rPr lang="en-US" sz="2000" b="0" i="0" u="none" strike="noStrike">
                <a:solidFill>
                  <a:srgbClr val="293F4F"/>
                </a:solidFill>
                <a:latin typeface="Poppins Bold"/>
              </a:rPr>
              <a:t>Jika jumlah tugas banyak dan waktu belajar banyak, maka tingkat stres tinggi.</a:t>
            </a:r>
          </a:p>
        </p:txBody>
      </p:sp>
      <p:sp>
        <p:nvSpPr>
          <p:cNvPr id="8" name="TextBox 8"/>
          <p:cNvSpPr txBox="1"/>
          <p:nvPr/>
        </p:nvSpPr>
        <p:spPr>
          <a:xfrm>
            <a:off x="2108200" y="5892800"/>
            <a:ext cx="5956300" cy="660400"/>
          </a:xfrm>
          <a:prstGeom prst="rect">
            <a:avLst/>
          </a:prstGeom>
        </p:spPr>
        <p:txBody>
          <a:bodyPr lIns="0" tIns="0" rIns="0" bIns="0" rtlCol="0" anchor="t"/>
          <a:lstStyle/>
          <a:p>
            <a:pPr lvl="0" algn="just">
              <a:lnSpc>
                <a:spcPct val="99600"/>
              </a:lnSpc>
            </a:pPr>
            <a:r>
              <a:rPr lang="en-US" sz="2000" b="0" i="0" u="none" strike="noStrike">
                <a:solidFill>
                  <a:srgbClr val="293F4F"/>
                </a:solidFill>
                <a:latin typeface="Poppins Bold"/>
              </a:rPr>
              <a:t>Jika jumlah tugas sedikit dan waktu tidur banyak, maka tingkat stres rendah.</a:t>
            </a:r>
          </a:p>
        </p:txBody>
      </p:sp>
      <p:sp>
        <p:nvSpPr>
          <p:cNvPr id="9" name="TextBox 9"/>
          <p:cNvSpPr txBox="1"/>
          <p:nvPr/>
        </p:nvSpPr>
        <p:spPr>
          <a:xfrm>
            <a:off x="11531600" y="4292600"/>
            <a:ext cx="4711700" cy="2235200"/>
          </a:xfrm>
          <a:prstGeom prst="rect">
            <a:avLst/>
          </a:prstGeom>
        </p:spPr>
        <p:txBody>
          <a:bodyPr lIns="0" tIns="0" rIns="0" bIns="0" rtlCol="0" anchor="t"/>
          <a:lstStyle/>
          <a:p>
            <a:pPr lvl="0" algn="just">
              <a:lnSpc>
                <a:spcPct val="116199"/>
              </a:lnSpc>
            </a:pPr>
            <a:r>
              <a:rPr lang="en-US" sz="2100" b="0" i="0" u="none" strike="noStrike">
                <a:solidFill>
                  <a:srgbClr val="C3D0DB"/>
                </a:solidFill>
                <a:latin typeface="Poppins Regular"/>
              </a:rPr>
              <a:t>Aturan fuzzy menghubungkan antara input dan output untuk menghasilkan keputusan sistem. Berikut adalah beberapa contoh aturan yang digunakan dalam sistem ini:</a:t>
            </a:r>
          </a:p>
        </p:txBody>
      </p:sp>
      <p:sp>
        <p:nvSpPr>
          <p:cNvPr id="10" name="TextBox 10"/>
          <p:cNvSpPr txBox="1"/>
          <p:nvPr/>
        </p:nvSpPr>
        <p:spPr>
          <a:xfrm>
            <a:off x="1193800" y="4343400"/>
            <a:ext cx="635000" cy="584200"/>
          </a:xfrm>
          <a:prstGeom prst="rect">
            <a:avLst/>
          </a:prstGeom>
        </p:spPr>
        <p:txBody>
          <a:bodyPr lIns="0" tIns="0" rIns="0" bIns="0" rtlCol="0" anchor="t"/>
          <a:lstStyle/>
          <a:p>
            <a:pPr lvl="0" algn="ctr">
              <a:lnSpc>
                <a:spcPct val="99600"/>
              </a:lnSpc>
            </a:pPr>
            <a:r>
              <a:rPr lang="en-US" sz="3300" b="0" i="0" u="none" strike="noStrike">
                <a:solidFill>
                  <a:srgbClr val="FFFFFF"/>
                </a:solidFill>
                <a:latin typeface="Poppins Bold"/>
              </a:rPr>
              <a:t>01</a:t>
            </a:r>
          </a:p>
        </p:txBody>
      </p:sp>
      <p:sp>
        <p:nvSpPr>
          <p:cNvPr id="11" name="TextBox 11"/>
          <p:cNvSpPr txBox="1"/>
          <p:nvPr/>
        </p:nvSpPr>
        <p:spPr>
          <a:xfrm>
            <a:off x="1168400" y="5994400"/>
            <a:ext cx="698500" cy="584200"/>
          </a:xfrm>
          <a:prstGeom prst="rect">
            <a:avLst/>
          </a:prstGeom>
        </p:spPr>
        <p:txBody>
          <a:bodyPr lIns="0" tIns="0" rIns="0" bIns="0" rtlCol="0" anchor="t"/>
          <a:lstStyle/>
          <a:p>
            <a:pPr lvl="0" algn="ctr">
              <a:lnSpc>
                <a:spcPct val="99600"/>
              </a:lnSpc>
            </a:pPr>
            <a:r>
              <a:rPr lang="en-US" sz="3300" b="0" i="0" u="none" strike="noStrike">
                <a:solidFill>
                  <a:srgbClr val="FFFFFF"/>
                </a:solidFill>
                <a:latin typeface="Poppins Bold"/>
              </a:rPr>
              <a:t>02</a:t>
            </a:r>
          </a:p>
        </p:txBody>
      </p:sp>
      <p:sp>
        <p:nvSpPr>
          <p:cNvPr id="12" name="TextBox 12"/>
          <p:cNvSpPr txBox="1"/>
          <p:nvPr/>
        </p:nvSpPr>
        <p:spPr>
          <a:xfrm>
            <a:off x="12992100" y="9601200"/>
            <a:ext cx="4813300" cy="228600"/>
          </a:xfrm>
          <a:prstGeom prst="rect">
            <a:avLst/>
          </a:prstGeom>
        </p:spPr>
        <p:txBody>
          <a:bodyPr lIns="0" tIns="0" rIns="0" bIns="0" rtlCol="0" anchor="t"/>
          <a:lstStyle/>
          <a:p>
            <a:pPr lvl="0" algn="r">
              <a:lnSpc>
                <a:spcPct val="99600"/>
              </a:lnSpc>
            </a:pPr>
            <a:r>
              <a:rPr lang="en-US" sz="1300" b="0" i="0" u="none" strike="noStrike">
                <a:solidFill>
                  <a:srgbClr val="697E8C"/>
                </a:solidFill>
                <a:latin typeface="Poppins Regular"/>
              </a:rPr>
              <a:t>Dr. Morgan Lee &amp; Dr. Janet Smith</a:t>
            </a:r>
          </a:p>
        </p:txBody>
      </p:sp>
      <p:pic>
        <p:nvPicPr>
          <p:cNvPr id="13" name="Picture 13"/>
          <p:cNvPicPr>
            <a:picLocks noChangeAspect="1"/>
          </p:cNvPicPr>
          <p:nvPr/>
        </p:nvPicPr>
        <p:blipFill>
          <a:blip r:embed="rId3"/>
          <a:stretch>
            <a:fillRect/>
          </a:stretch>
        </p:blipFill>
        <p:spPr>
          <a:xfrm>
            <a:off x="15786100" y="571500"/>
            <a:ext cx="1257300" cy="76200"/>
          </a:xfrm>
          <a:prstGeom prst="rect">
            <a:avLst/>
          </a:prstGeom>
        </p:spPr>
      </p:pic>
      <p:pic>
        <p:nvPicPr>
          <p:cNvPr id="14" name="Picture 14"/>
          <p:cNvPicPr>
            <a:picLocks noChangeAspect="1"/>
          </p:cNvPicPr>
          <p:nvPr/>
        </p:nvPicPr>
        <p:blipFill>
          <a:blip r:embed="rId3"/>
          <a:stretch>
            <a:fillRect/>
          </a:stretch>
        </p:blipFill>
        <p:spPr>
          <a:xfrm rot="-10800000">
            <a:off x="1663700" y="571500"/>
            <a:ext cx="1257300" cy="76200"/>
          </a:xfrm>
          <a:prstGeom prst="rect">
            <a:avLst/>
          </a:prstGeom>
        </p:spPr>
      </p:pic>
      <p:sp>
        <p:nvSpPr>
          <p:cNvPr id="15" name="TextBox 15"/>
          <p:cNvSpPr txBox="1"/>
          <p:nvPr/>
        </p:nvSpPr>
        <p:spPr>
          <a:xfrm>
            <a:off x="508000" y="508000"/>
            <a:ext cx="1739900" cy="215900"/>
          </a:xfrm>
          <a:prstGeom prst="rect">
            <a:avLst/>
          </a:prstGeom>
        </p:spPr>
        <p:txBody>
          <a:bodyPr lIns="0" tIns="0" rIns="0" bIns="0" rtlCol="0" anchor="t"/>
          <a:lstStyle/>
          <a:p>
            <a:pPr lvl="0" algn="l">
              <a:lnSpc>
                <a:spcPct val="99600"/>
              </a:lnSpc>
            </a:pPr>
            <a:r>
              <a:rPr lang="en-US" sz="1200" b="0" i="0" u="none" strike="noStrike">
                <a:solidFill>
                  <a:srgbClr val="697E8C"/>
                </a:solidFill>
                <a:latin typeface="Poppins Regular"/>
              </a:rPr>
              <a:t>Conference</a:t>
            </a:r>
          </a:p>
        </p:txBody>
      </p:sp>
      <p:sp>
        <p:nvSpPr>
          <p:cNvPr id="16" name="TextBox 16"/>
          <p:cNvSpPr txBox="1"/>
          <p:nvPr/>
        </p:nvSpPr>
        <p:spPr>
          <a:xfrm>
            <a:off x="17018000" y="508000"/>
            <a:ext cx="787400" cy="215900"/>
          </a:xfrm>
          <a:prstGeom prst="rect">
            <a:avLst/>
          </a:prstGeom>
        </p:spPr>
        <p:txBody>
          <a:bodyPr lIns="0" tIns="0" rIns="0" bIns="0" rtlCol="0" anchor="t"/>
          <a:lstStyle/>
          <a:p>
            <a:pPr lvl="0" algn="r">
              <a:lnSpc>
                <a:spcPct val="99600"/>
              </a:lnSpc>
            </a:pPr>
            <a:r>
              <a:rPr lang="en-US" sz="1200" b="0" i="0" u="none" strike="noStrike">
                <a:solidFill>
                  <a:srgbClr val="697E8C"/>
                </a:solidFill>
                <a:latin typeface="Poppins Regular"/>
              </a:rPr>
              <a:t>Page 06</a:t>
            </a:r>
          </a:p>
        </p:txBody>
      </p:sp>
      <p:sp>
        <p:nvSpPr>
          <p:cNvPr id="17" name="TextBox 17"/>
          <p:cNvSpPr txBox="1"/>
          <p:nvPr/>
        </p:nvSpPr>
        <p:spPr>
          <a:xfrm>
            <a:off x="1041400" y="7581900"/>
            <a:ext cx="7023100" cy="965200"/>
          </a:xfrm>
          <a:prstGeom prst="rect">
            <a:avLst/>
          </a:prstGeom>
        </p:spPr>
        <p:txBody>
          <a:bodyPr lIns="0" tIns="0" rIns="0" bIns="0" rtlCol="0" anchor="t"/>
          <a:lstStyle/>
          <a:p>
            <a:pPr lvl="0" algn="just">
              <a:lnSpc>
                <a:spcPct val="99600"/>
              </a:lnSpc>
            </a:pPr>
            <a:r>
              <a:rPr lang="en-US" sz="2000" b="0" i="0" u="none" strike="noStrike">
                <a:solidFill>
                  <a:srgbClr val="293F4F"/>
                </a:solidFill>
                <a:latin typeface="Poppins Bold"/>
              </a:rPr>
              <a:t>Aturan ini dibuat berdasarkan pemahaman tentang hubungan antara beban tugas, durasi belajar, dan kebutuhan tidur mahasiswa.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6731000" y="4394200"/>
            <a:ext cx="4826000" cy="2717800"/>
          </a:xfrm>
          <a:prstGeom prst="rect">
            <a:avLst/>
          </a:prstGeom>
        </p:spPr>
      </p:pic>
      <p:pic>
        <p:nvPicPr>
          <p:cNvPr id="3" name="Picture 3"/>
          <p:cNvPicPr>
            <a:picLocks noChangeAspect="1"/>
          </p:cNvPicPr>
          <p:nvPr/>
        </p:nvPicPr>
        <p:blipFill>
          <a:blip r:embed="rId3"/>
          <a:stretch>
            <a:fillRect/>
          </a:stretch>
        </p:blipFill>
        <p:spPr>
          <a:xfrm>
            <a:off x="12153900" y="4394200"/>
            <a:ext cx="4826000" cy="2717800"/>
          </a:xfrm>
          <a:prstGeom prst="rect">
            <a:avLst/>
          </a:prstGeom>
        </p:spPr>
      </p:pic>
      <p:pic>
        <p:nvPicPr>
          <p:cNvPr id="4" name="Picture 4"/>
          <p:cNvPicPr>
            <a:picLocks noChangeAspect="1"/>
          </p:cNvPicPr>
          <p:nvPr/>
        </p:nvPicPr>
        <p:blipFill>
          <a:blip r:embed="rId4"/>
          <a:stretch>
            <a:fillRect/>
          </a:stretch>
        </p:blipFill>
        <p:spPr>
          <a:xfrm>
            <a:off x="1295400" y="4394200"/>
            <a:ext cx="4826000" cy="2717800"/>
          </a:xfrm>
          <a:prstGeom prst="rect">
            <a:avLst/>
          </a:prstGeom>
        </p:spPr>
      </p:pic>
      <p:pic>
        <p:nvPicPr>
          <p:cNvPr id="5" name="Picture 5"/>
          <p:cNvPicPr>
            <a:picLocks noChangeAspect="1"/>
          </p:cNvPicPr>
          <p:nvPr/>
        </p:nvPicPr>
        <p:blipFill>
          <a:blip r:embed="rId5"/>
          <a:stretch>
            <a:fillRect/>
          </a:stretch>
        </p:blipFill>
        <p:spPr>
          <a:xfrm rot="-10800000">
            <a:off x="469900" y="9804400"/>
            <a:ext cx="1257300" cy="76200"/>
          </a:xfrm>
          <a:prstGeom prst="rect">
            <a:avLst/>
          </a:prstGeom>
        </p:spPr>
      </p:pic>
      <p:sp>
        <p:nvSpPr>
          <p:cNvPr id="6" name="TextBox 6"/>
          <p:cNvSpPr txBox="1"/>
          <p:nvPr/>
        </p:nvSpPr>
        <p:spPr>
          <a:xfrm>
            <a:off x="3632200" y="1435100"/>
            <a:ext cx="11023600" cy="1155700"/>
          </a:xfrm>
          <a:prstGeom prst="rect">
            <a:avLst/>
          </a:prstGeom>
        </p:spPr>
        <p:txBody>
          <a:bodyPr lIns="0" tIns="0" rIns="0" bIns="0" rtlCol="0" anchor="t"/>
          <a:lstStyle/>
          <a:p>
            <a:pPr lvl="0" algn="ctr">
              <a:lnSpc>
                <a:spcPct val="99600"/>
              </a:lnSpc>
            </a:pPr>
            <a:r>
              <a:rPr lang="en-US" sz="6500" b="0" i="0" u="none" strike="noStrike" spc="-100">
                <a:solidFill>
                  <a:srgbClr val="293F4F"/>
                </a:solidFill>
                <a:latin typeface="Poppins Bold"/>
              </a:rPr>
              <a:t>PROSES FUZZY INFERENCE</a:t>
            </a:r>
          </a:p>
        </p:txBody>
      </p:sp>
      <p:sp>
        <p:nvSpPr>
          <p:cNvPr id="7" name="TextBox 7"/>
          <p:cNvSpPr txBox="1"/>
          <p:nvPr/>
        </p:nvSpPr>
        <p:spPr>
          <a:xfrm>
            <a:off x="1295400" y="2870200"/>
            <a:ext cx="15748000" cy="1092200"/>
          </a:xfrm>
          <a:prstGeom prst="rect">
            <a:avLst/>
          </a:prstGeom>
        </p:spPr>
        <p:txBody>
          <a:bodyPr lIns="0" tIns="0" rIns="0" bIns="0" rtlCol="0" anchor="t"/>
          <a:lstStyle/>
          <a:p>
            <a:pPr lvl="0" algn="l">
              <a:lnSpc>
                <a:spcPct val="99600"/>
              </a:lnSpc>
            </a:pPr>
            <a:r>
              <a:rPr lang="en-US" sz="2300" b="0" i="0" u="none" strike="noStrike">
                <a:solidFill>
                  <a:srgbClr val="293F4F"/>
                </a:solidFill>
                <a:latin typeface="Poppins Bold"/>
              </a:rPr>
              <a:t>Proses Fuzzy Inference:</a:t>
            </a:r>
          </a:p>
          <a:p>
            <a:pPr lvl="0" algn="l">
              <a:lnSpc>
                <a:spcPct val="99600"/>
              </a:lnSpc>
            </a:pPr>
            <a:r>
              <a:rPr lang="en-US" sz="2300" b="0" i="0" u="none" strike="noStrike">
                <a:solidFill>
                  <a:srgbClr val="293F4F"/>
                </a:solidFill>
                <a:latin typeface="Poppins Bold"/>
              </a:rPr>
              <a:t>Proses inference dalam sistem fuzzy berfungsi untuk menghitung output fuzzy berdasarkan aturan-aturan yang sudah ditentukan.</a:t>
            </a:r>
          </a:p>
        </p:txBody>
      </p:sp>
      <p:sp>
        <p:nvSpPr>
          <p:cNvPr id="8" name="TextBox 8"/>
          <p:cNvSpPr txBox="1"/>
          <p:nvPr/>
        </p:nvSpPr>
        <p:spPr>
          <a:xfrm>
            <a:off x="1333500" y="7594600"/>
            <a:ext cx="4826000" cy="1028700"/>
          </a:xfrm>
          <a:prstGeom prst="rect">
            <a:avLst/>
          </a:prstGeom>
        </p:spPr>
        <p:txBody>
          <a:bodyPr lIns="0" tIns="0" rIns="0" bIns="0" rtlCol="0" anchor="t"/>
          <a:lstStyle/>
          <a:p>
            <a:pPr lvl="0" algn="ctr">
              <a:lnSpc>
                <a:spcPct val="99600"/>
              </a:lnSpc>
            </a:pPr>
            <a:r>
              <a:rPr lang="en-US" sz="2000" b="0" i="0" u="none" strike="noStrike">
                <a:solidFill>
                  <a:srgbClr val="293F4F"/>
                </a:solidFill>
                <a:latin typeface="Poppins Bold"/>
              </a:rPr>
              <a:t>Fuzzifikasi</a:t>
            </a:r>
            <a:br>
              <a:rPr lang="en-US" sz="2000" b="0" i="0" u="none" strike="noStrike">
                <a:solidFill>
                  <a:srgbClr val="293F4F"/>
                </a:solidFill>
                <a:latin typeface="Poppins Bold"/>
              </a:rPr>
            </a:br>
            <a:r>
              <a:rPr lang="en-US" sz="2000" b="0" i="0" u="none" strike="noStrike">
                <a:solidFill>
                  <a:srgbClr val="293F4F"/>
                </a:solidFill>
                <a:latin typeface="210 Mystery Regular"/>
              </a:rPr>
              <a:t>Mengubah input menjadi nilai fuzzy berdasarkan fungsi keanggotaan.</a:t>
            </a:r>
          </a:p>
        </p:txBody>
      </p:sp>
      <p:sp>
        <p:nvSpPr>
          <p:cNvPr id="9" name="TextBox 9"/>
          <p:cNvSpPr txBox="1"/>
          <p:nvPr/>
        </p:nvSpPr>
        <p:spPr>
          <a:xfrm>
            <a:off x="12992100" y="9601200"/>
            <a:ext cx="4813300" cy="228600"/>
          </a:xfrm>
          <a:prstGeom prst="rect">
            <a:avLst/>
          </a:prstGeom>
        </p:spPr>
        <p:txBody>
          <a:bodyPr lIns="0" tIns="0" rIns="0" bIns="0" rtlCol="0" anchor="t"/>
          <a:lstStyle/>
          <a:p>
            <a:pPr lvl="0" algn="r">
              <a:lnSpc>
                <a:spcPct val="99600"/>
              </a:lnSpc>
            </a:pPr>
            <a:r>
              <a:rPr lang="en-US" sz="1300" b="0" i="0" u="none" strike="noStrike">
                <a:solidFill>
                  <a:srgbClr val="697E8C"/>
                </a:solidFill>
                <a:latin typeface="Poppins Regular"/>
              </a:rPr>
              <a:t>Dr. Morgan Lee &amp; Dr. Janet Smith</a:t>
            </a:r>
          </a:p>
        </p:txBody>
      </p:sp>
      <p:pic>
        <p:nvPicPr>
          <p:cNvPr id="10" name="Picture 10"/>
          <p:cNvPicPr>
            <a:picLocks noChangeAspect="1"/>
          </p:cNvPicPr>
          <p:nvPr/>
        </p:nvPicPr>
        <p:blipFill>
          <a:blip r:embed="rId6"/>
          <a:stretch>
            <a:fillRect/>
          </a:stretch>
        </p:blipFill>
        <p:spPr>
          <a:xfrm>
            <a:off x="15811500" y="571500"/>
            <a:ext cx="1270000" cy="76200"/>
          </a:xfrm>
          <a:prstGeom prst="rect">
            <a:avLst/>
          </a:prstGeom>
        </p:spPr>
      </p:pic>
      <p:pic>
        <p:nvPicPr>
          <p:cNvPr id="11" name="Picture 11"/>
          <p:cNvPicPr>
            <a:picLocks noChangeAspect="1"/>
          </p:cNvPicPr>
          <p:nvPr/>
        </p:nvPicPr>
        <p:blipFill>
          <a:blip r:embed="rId6"/>
          <a:stretch>
            <a:fillRect/>
          </a:stretch>
        </p:blipFill>
        <p:spPr>
          <a:xfrm rot="-10800000">
            <a:off x="1663700" y="571500"/>
            <a:ext cx="1270000" cy="76200"/>
          </a:xfrm>
          <a:prstGeom prst="rect">
            <a:avLst/>
          </a:prstGeom>
        </p:spPr>
      </p:pic>
      <p:sp>
        <p:nvSpPr>
          <p:cNvPr id="12" name="TextBox 12"/>
          <p:cNvSpPr txBox="1"/>
          <p:nvPr/>
        </p:nvSpPr>
        <p:spPr>
          <a:xfrm>
            <a:off x="508000" y="508000"/>
            <a:ext cx="1739900" cy="215900"/>
          </a:xfrm>
          <a:prstGeom prst="rect">
            <a:avLst/>
          </a:prstGeom>
        </p:spPr>
        <p:txBody>
          <a:bodyPr lIns="0" tIns="0" rIns="0" bIns="0" rtlCol="0" anchor="t"/>
          <a:lstStyle/>
          <a:p>
            <a:pPr lvl="0" algn="l">
              <a:lnSpc>
                <a:spcPct val="99600"/>
              </a:lnSpc>
            </a:pPr>
            <a:r>
              <a:rPr lang="en-US" sz="1200" b="0" i="0" u="none" strike="noStrike">
                <a:solidFill>
                  <a:srgbClr val="697E8C"/>
                </a:solidFill>
                <a:latin typeface="Poppins Regular"/>
              </a:rPr>
              <a:t>Conference</a:t>
            </a:r>
          </a:p>
        </p:txBody>
      </p:sp>
      <p:sp>
        <p:nvSpPr>
          <p:cNvPr id="13" name="TextBox 13"/>
          <p:cNvSpPr txBox="1"/>
          <p:nvPr/>
        </p:nvSpPr>
        <p:spPr>
          <a:xfrm>
            <a:off x="17043400" y="508000"/>
            <a:ext cx="787400" cy="215900"/>
          </a:xfrm>
          <a:prstGeom prst="rect">
            <a:avLst/>
          </a:prstGeom>
        </p:spPr>
        <p:txBody>
          <a:bodyPr lIns="0" tIns="0" rIns="0" bIns="0" rtlCol="0" anchor="t"/>
          <a:lstStyle/>
          <a:p>
            <a:pPr lvl="0" algn="r">
              <a:lnSpc>
                <a:spcPct val="99600"/>
              </a:lnSpc>
            </a:pPr>
            <a:r>
              <a:rPr lang="en-US" sz="1200" b="0" i="0" u="none" strike="noStrike">
                <a:solidFill>
                  <a:srgbClr val="697E8C"/>
                </a:solidFill>
                <a:latin typeface="Poppins Regular"/>
              </a:rPr>
              <a:t>Page 08</a:t>
            </a:r>
          </a:p>
        </p:txBody>
      </p:sp>
      <p:sp>
        <p:nvSpPr>
          <p:cNvPr id="14" name="TextBox 14"/>
          <p:cNvSpPr txBox="1"/>
          <p:nvPr/>
        </p:nvSpPr>
        <p:spPr>
          <a:xfrm>
            <a:off x="6718300" y="7594600"/>
            <a:ext cx="4826000" cy="1346200"/>
          </a:xfrm>
          <a:prstGeom prst="rect">
            <a:avLst/>
          </a:prstGeom>
        </p:spPr>
        <p:txBody>
          <a:bodyPr lIns="0" tIns="0" rIns="0" bIns="0" rtlCol="0" anchor="t"/>
          <a:lstStyle/>
          <a:p>
            <a:pPr lvl="0" algn="ctr">
              <a:lnSpc>
                <a:spcPct val="99600"/>
              </a:lnSpc>
            </a:pPr>
            <a:r>
              <a:rPr lang="en-US" sz="2000" b="0" i="0" u="none" strike="noStrike">
                <a:solidFill>
                  <a:srgbClr val="293F4F"/>
                </a:solidFill>
                <a:latin typeface="Poppins Bold"/>
              </a:rPr>
              <a:t>Penerapan Aturan Fuzzy</a:t>
            </a:r>
          </a:p>
          <a:p>
            <a:pPr lvl="0" algn="ctr">
              <a:lnSpc>
                <a:spcPct val="99600"/>
              </a:lnSpc>
            </a:pPr>
            <a:r>
              <a:rPr lang="en-US" sz="2000" b="0" i="0" u="none" strike="noStrike">
                <a:solidFill>
                  <a:srgbClr val="293F4F"/>
                </a:solidFill>
                <a:latin typeface="210 Mystery Regular"/>
              </a:rPr>
              <a:t>Menerapkan aturan-aturan yang sudah ditentukan untuk menghubungkan input dengan output.</a:t>
            </a:r>
          </a:p>
        </p:txBody>
      </p:sp>
      <p:sp>
        <p:nvSpPr>
          <p:cNvPr id="15" name="TextBox 15"/>
          <p:cNvSpPr txBox="1"/>
          <p:nvPr/>
        </p:nvSpPr>
        <p:spPr>
          <a:xfrm>
            <a:off x="12153900" y="7594600"/>
            <a:ext cx="4826000" cy="1028700"/>
          </a:xfrm>
          <a:prstGeom prst="rect">
            <a:avLst/>
          </a:prstGeom>
        </p:spPr>
        <p:txBody>
          <a:bodyPr lIns="0" tIns="0" rIns="0" bIns="0" rtlCol="0" anchor="t"/>
          <a:lstStyle/>
          <a:p>
            <a:pPr lvl="0" algn="ctr">
              <a:lnSpc>
                <a:spcPct val="99600"/>
              </a:lnSpc>
            </a:pPr>
            <a:r>
              <a:rPr lang="en-US" sz="2000" b="0" i="0" u="none" strike="noStrike">
                <a:solidFill>
                  <a:srgbClr val="293F4F"/>
                </a:solidFill>
                <a:latin typeface="Poppins Bold"/>
              </a:rPr>
              <a:t>Penggabungan Hasil</a:t>
            </a:r>
          </a:p>
          <a:p>
            <a:pPr lvl="0" algn="ctr">
              <a:lnSpc>
                <a:spcPct val="99600"/>
              </a:lnSpc>
            </a:pPr>
            <a:r>
              <a:rPr lang="en-US" sz="2000" b="0" i="0" u="none" strike="noStrike">
                <a:solidFill>
                  <a:srgbClr val="293F4F"/>
                </a:solidFill>
                <a:latin typeface="210 Mystery Regular"/>
              </a:rPr>
              <a:t>Menggabungkan hasil-hasil dari penerapan aturan fuzzy.</a:t>
            </a:r>
          </a:p>
        </p:txBody>
      </p:sp>
      <p:sp>
        <p:nvSpPr>
          <p:cNvPr id="16" name="TextBox 16"/>
          <p:cNvSpPr txBox="1"/>
          <p:nvPr/>
        </p:nvSpPr>
        <p:spPr>
          <a:xfrm>
            <a:off x="1333500" y="8851900"/>
            <a:ext cx="15748000" cy="749300"/>
          </a:xfrm>
          <a:prstGeom prst="rect">
            <a:avLst/>
          </a:prstGeom>
        </p:spPr>
        <p:txBody>
          <a:bodyPr lIns="0" tIns="0" rIns="0" bIns="0" rtlCol="0" anchor="t"/>
          <a:lstStyle/>
          <a:p>
            <a:pPr lvl="0" algn="l">
              <a:lnSpc>
                <a:spcPct val="99600"/>
              </a:lnSpc>
            </a:pPr>
            <a:r>
              <a:rPr lang="en-US" sz="2300" b="0" i="0" u="none" strike="noStrike">
                <a:solidFill>
                  <a:srgbClr val="293F4F"/>
                </a:solidFill>
                <a:latin typeface="Poppins Bold"/>
              </a:rPr>
              <a:t>Proses ini memastikan bahwa sistem dapat menghasilkan prediksi tingkat stres yang tepat berdasarkan kondisi input.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93F4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2000"/>
          </a:blip>
          <a:stretch>
            <a:fillRect/>
          </a:stretch>
        </p:blipFill>
        <p:spPr>
          <a:xfrm>
            <a:off x="3530600" y="317500"/>
            <a:ext cx="11633200" cy="11264900"/>
          </a:xfrm>
          <a:prstGeom prst="rect">
            <a:avLst/>
          </a:prstGeom>
        </p:spPr>
      </p:pic>
      <p:pic>
        <p:nvPicPr>
          <p:cNvPr id="3" name="Picture 3"/>
          <p:cNvPicPr>
            <a:picLocks noChangeAspect="1"/>
          </p:cNvPicPr>
          <p:nvPr/>
        </p:nvPicPr>
        <p:blipFill>
          <a:blip r:embed="rId3"/>
          <a:stretch>
            <a:fillRect/>
          </a:stretch>
        </p:blipFill>
        <p:spPr>
          <a:xfrm rot="-10800000">
            <a:off x="469900" y="9804400"/>
            <a:ext cx="1257300" cy="76200"/>
          </a:xfrm>
          <a:prstGeom prst="rect">
            <a:avLst/>
          </a:prstGeom>
        </p:spPr>
      </p:pic>
      <p:sp>
        <p:nvSpPr>
          <p:cNvPr id="4" name="TextBox 4"/>
          <p:cNvSpPr txBox="1"/>
          <p:nvPr/>
        </p:nvSpPr>
        <p:spPr>
          <a:xfrm>
            <a:off x="5143500" y="546100"/>
            <a:ext cx="7988300" cy="1155700"/>
          </a:xfrm>
          <a:prstGeom prst="rect">
            <a:avLst/>
          </a:prstGeom>
        </p:spPr>
        <p:txBody>
          <a:bodyPr lIns="0" tIns="0" rIns="0" bIns="0" rtlCol="0" anchor="t"/>
          <a:lstStyle/>
          <a:p>
            <a:pPr lvl="0" algn="ctr">
              <a:lnSpc>
                <a:spcPct val="99600"/>
              </a:lnSpc>
            </a:pPr>
            <a:r>
              <a:rPr lang="en-US" sz="6500" b="0" i="0" u="none" strike="noStrike">
                <a:solidFill>
                  <a:srgbClr val="FFFFFF"/>
                </a:solidFill>
                <a:latin typeface="Poppins Bold"/>
              </a:rPr>
              <a:t>DEFUZZIFIKASI</a:t>
            </a:r>
          </a:p>
        </p:txBody>
      </p:sp>
      <p:sp>
        <p:nvSpPr>
          <p:cNvPr id="5" name="TextBox 5"/>
          <p:cNvSpPr txBox="1"/>
          <p:nvPr/>
        </p:nvSpPr>
        <p:spPr>
          <a:xfrm>
            <a:off x="1701800" y="2120900"/>
            <a:ext cx="14744700" cy="1892300"/>
          </a:xfrm>
          <a:prstGeom prst="rect">
            <a:avLst/>
          </a:prstGeom>
        </p:spPr>
        <p:txBody>
          <a:bodyPr lIns="0" tIns="0" rIns="0" bIns="0" rtlCol="0" anchor="t"/>
          <a:lstStyle/>
          <a:p>
            <a:pPr lvl="0" algn="just">
              <a:lnSpc>
                <a:spcPct val="99600"/>
              </a:lnSpc>
            </a:pPr>
            <a:r>
              <a:rPr lang="en-US" sz="2400" b="0" i="0" u="none" strike="noStrike">
                <a:solidFill>
                  <a:srgbClr val="FFFFFF"/>
                </a:solidFill>
                <a:latin typeface="Poppins Bold"/>
              </a:rPr>
              <a:t>Adoption TrendDefuzzifikasi:</a:t>
            </a:r>
          </a:p>
          <a:p>
            <a:pPr lvl="0" algn="just">
              <a:lnSpc>
                <a:spcPct val="99600"/>
              </a:lnSpc>
            </a:pPr>
            <a:r>
              <a:rPr lang="en-US" sz="2400" b="0" i="0" u="none" strike="noStrike">
                <a:solidFill>
                  <a:srgbClr val="FFFFFF"/>
                </a:solidFill>
                <a:latin typeface="Poppins Bold"/>
              </a:rPr>
              <a:t>Defuzzifikasi adalah proses mengubah hasil fuzzy menjadi nilai numerik yang dapat digunakan sebagai output. Salah satu metode yang umum digunakan adalah Metode Centroid, yang menghitung titik pusat dari kurva output fuzzy untuk menghasilkan tingkat stres numerik.</a:t>
            </a:r>
          </a:p>
        </p:txBody>
      </p:sp>
      <p:sp>
        <p:nvSpPr>
          <p:cNvPr id="6" name="TextBox 6"/>
          <p:cNvSpPr txBox="1"/>
          <p:nvPr/>
        </p:nvSpPr>
        <p:spPr>
          <a:xfrm>
            <a:off x="12992100" y="9601200"/>
            <a:ext cx="4813300" cy="228600"/>
          </a:xfrm>
          <a:prstGeom prst="rect">
            <a:avLst/>
          </a:prstGeom>
        </p:spPr>
        <p:txBody>
          <a:bodyPr lIns="0" tIns="0" rIns="0" bIns="0" rtlCol="0" anchor="t"/>
          <a:lstStyle/>
          <a:p>
            <a:pPr lvl="0" algn="r">
              <a:lnSpc>
                <a:spcPct val="99600"/>
              </a:lnSpc>
            </a:pPr>
            <a:r>
              <a:rPr lang="en-US" sz="1300" b="0" i="0" u="none" strike="noStrike">
                <a:solidFill>
                  <a:srgbClr val="697E8C"/>
                </a:solidFill>
                <a:latin typeface="Poppins Regular"/>
              </a:rPr>
              <a:t>Dr. Morgan Lee &amp; Dr. Janet Smith</a:t>
            </a:r>
          </a:p>
        </p:txBody>
      </p:sp>
      <p:pic>
        <p:nvPicPr>
          <p:cNvPr id="7" name="Picture 7"/>
          <p:cNvPicPr>
            <a:picLocks noChangeAspect="1"/>
          </p:cNvPicPr>
          <p:nvPr/>
        </p:nvPicPr>
        <p:blipFill>
          <a:blip r:embed="rId3"/>
          <a:stretch>
            <a:fillRect/>
          </a:stretch>
        </p:blipFill>
        <p:spPr>
          <a:xfrm>
            <a:off x="15786100" y="571500"/>
            <a:ext cx="1257300" cy="76200"/>
          </a:xfrm>
          <a:prstGeom prst="rect">
            <a:avLst/>
          </a:prstGeom>
        </p:spPr>
      </p:pic>
      <p:pic>
        <p:nvPicPr>
          <p:cNvPr id="8" name="Picture 8"/>
          <p:cNvPicPr>
            <a:picLocks noChangeAspect="1"/>
          </p:cNvPicPr>
          <p:nvPr/>
        </p:nvPicPr>
        <p:blipFill>
          <a:blip r:embed="rId3"/>
          <a:stretch>
            <a:fillRect/>
          </a:stretch>
        </p:blipFill>
        <p:spPr>
          <a:xfrm rot="-10800000">
            <a:off x="1663700" y="571500"/>
            <a:ext cx="1257300" cy="76200"/>
          </a:xfrm>
          <a:prstGeom prst="rect">
            <a:avLst/>
          </a:prstGeom>
        </p:spPr>
      </p:pic>
      <p:pic>
        <p:nvPicPr>
          <p:cNvPr id="9" name="Picture 9"/>
          <p:cNvPicPr>
            <a:picLocks noChangeAspect="1"/>
          </p:cNvPicPr>
          <p:nvPr/>
        </p:nvPicPr>
        <p:blipFill>
          <a:blip r:embed="rId4"/>
          <a:stretch>
            <a:fillRect/>
          </a:stretch>
        </p:blipFill>
        <p:spPr>
          <a:xfrm rot="-10800000">
            <a:off x="2921000" y="571500"/>
            <a:ext cx="330200" cy="76200"/>
          </a:xfrm>
          <a:prstGeom prst="rect">
            <a:avLst/>
          </a:prstGeom>
        </p:spPr>
      </p:pic>
      <p:pic>
        <p:nvPicPr>
          <p:cNvPr id="10" name="Picture 10"/>
          <p:cNvPicPr>
            <a:picLocks noChangeAspect="1"/>
          </p:cNvPicPr>
          <p:nvPr/>
        </p:nvPicPr>
        <p:blipFill>
          <a:blip r:embed="rId5"/>
          <a:stretch>
            <a:fillRect/>
          </a:stretch>
        </p:blipFill>
        <p:spPr>
          <a:xfrm>
            <a:off x="15468600" y="571500"/>
            <a:ext cx="330200" cy="76200"/>
          </a:xfrm>
          <a:prstGeom prst="rect">
            <a:avLst/>
          </a:prstGeom>
        </p:spPr>
      </p:pic>
      <p:sp>
        <p:nvSpPr>
          <p:cNvPr id="11" name="TextBox 11"/>
          <p:cNvSpPr txBox="1"/>
          <p:nvPr/>
        </p:nvSpPr>
        <p:spPr>
          <a:xfrm>
            <a:off x="508000" y="508000"/>
            <a:ext cx="1739900" cy="215900"/>
          </a:xfrm>
          <a:prstGeom prst="rect">
            <a:avLst/>
          </a:prstGeom>
        </p:spPr>
        <p:txBody>
          <a:bodyPr lIns="0" tIns="0" rIns="0" bIns="0" rtlCol="0" anchor="t"/>
          <a:lstStyle/>
          <a:p>
            <a:pPr lvl="0" algn="l">
              <a:lnSpc>
                <a:spcPct val="99600"/>
              </a:lnSpc>
            </a:pPr>
            <a:r>
              <a:rPr lang="en-US" sz="1200" b="0" i="0" u="none" strike="noStrike">
                <a:solidFill>
                  <a:srgbClr val="C3D0DB"/>
                </a:solidFill>
                <a:latin typeface="Poppins Regular"/>
              </a:rPr>
              <a:t>Conference</a:t>
            </a:r>
          </a:p>
        </p:txBody>
      </p:sp>
      <p:sp>
        <p:nvSpPr>
          <p:cNvPr id="12" name="TextBox 12"/>
          <p:cNvSpPr txBox="1"/>
          <p:nvPr/>
        </p:nvSpPr>
        <p:spPr>
          <a:xfrm>
            <a:off x="16979900" y="508000"/>
            <a:ext cx="838200" cy="215900"/>
          </a:xfrm>
          <a:prstGeom prst="rect">
            <a:avLst/>
          </a:prstGeom>
        </p:spPr>
        <p:txBody>
          <a:bodyPr lIns="0" tIns="0" rIns="0" bIns="0" rtlCol="0" anchor="t"/>
          <a:lstStyle/>
          <a:p>
            <a:pPr lvl="0" algn="r">
              <a:lnSpc>
                <a:spcPct val="99600"/>
              </a:lnSpc>
            </a:pPr>
            <a:r>
              <a:rPr lang="en-US" sz="1200" b="0" i="0" u="none" strike="noStrike">
                <a:solidFill>
                  <a:srgbClr val="C3D0DB"/>
                </a:solidFill>
                <a:latin typeface="Poppins Regular"/>
              </a:rPr>
              <a:t>Page 03</a:t>
            </a:r>
          </a:p>
        </p:txBody>
      </p:sp>
      <p:sp>
        <p:nvSpPr>
          <p:cNvPr id="13" name="TextBox 13"/>
          <p:cNvSpPr txBox="1"/>
          <p:nvPr/>
        </p:nvSpPr>
        <p:spPr>
          <a:xfrm>
            <a:off x="1701800" y="6642100"/>
            <a:ext cx="3962400" cy="1155700"/>
          </a:xfrm>
          <a:prstGeom prst="rect">
            <a:avLst/>
          </a:prstGeom>
        </p:spPr>
        <p:txBody>
          <a:bodyPr lIns="0" tIns="0" rIns="0" bIns="0" rtlCol="0" anchor="t"/>
          <a:lstStyle/>
          <a:p>
            <a:pPr lvl="0" algn="just">
              <a:lnSpc>
                <a:spcPct val="99600"/>
              </a:lnSpc>
            </a:pPr>
            <a:r>
              <a:rPr lang="en-US" sz="2400" b="0" i="0" u="none" strike="noStrike">
                <a:solidFill>
                  <a:srgbClr val="FFFFFF"/>
                </a:solidFill>
                <a:latin typeface="Poppins Bold"/>
              </a:rPr>
              <a:t>1. Menentukan area di            bawah kurva fuzzy                output.</a:t>
            </a:r>
          </a:p>
        </p:txBody>
      </p:sp>
      <p:sp>
        <p:nvSpPr>
          <p:cNvPr id="14" name="TextBox 14"/>
          <p:cNvSpPr txBox="1"/>
          <p:nvPr/>
        </p:nvSpPr>
        <p:spPr>
          <a:xfrm>
            <a:off x="6654800" y="5156200"/>
            <a:ext cx="5041900" cy="1155700"/>
          </a:xfrm>
          <a:prstGeom prst="rect">
            <a:avLst/>
          </a:prstGeom>
        </p:spPr>
        <p:txBody>
          <a:bodyPr lIns="0" tIns="0" rIns="0" bIns="0" rtlCol="0" anchor="t"/>
          <a:lstStyle/>
          <a:p>
            <a:pPr lvl="0" algn="l">
              <a:lnSpc>
                <a:spcPct val="99600"/>
              </a:lnSpc>
            </a:pPr>
            <a:r>
              <a:rPr lang="en-US" sz="2400" b="0" i="0" u="none" strike="noStrike">
                <a:solidFill>
                  <a:srgbClr val="FFFFFF"/>
                </a:solidFill>
                <a:latin typeface="Poppins Bold"/>
              </a:rPr>
              <a:t>Langkah-langkah Defuzzifikasi:</a:t>
            </a:r>
          </a:p>
          <a:p>
            <a:pPr lvl="0" algn="l">
              <a:lnSpc>
                <a:spcPct val="99600"/>
              </a:lnSpc>
            </a:pPr>
            <a:endParaRPr lang="en-US" sz="2400" b="0" i="0" u="none" strike="noStrike">
              <a:solidFill>
                <a:srgbClr val="FFFFFF"/>
              </a:solidFill>
              <a:latin typeface="Poppins Bold"/>
            </a:endParaRPr>
          </a:p>
          <a:p>
            <a:pPr lvl="0" algn="l">
              <a:lnSpc>
                <a:spcPct val="99600"/>
              </a:lnSpc>
            </a:pPr>
            <a:endParaRPr lang="en-US" sz="2400" b="0" i="0" u="none" strike="noStrike">
              <a:solidFill>
                <a:srgbClr val="FFFFFF"/>
              </a:solidFill>
              <a:latin typeface="Poppins Bold"/>
            </a:endParaRPr>
          </a:p>
        </p:txBody>
      </p:sp>
      <p:sp>
        <p:nvSpPr>
          <p:cNvPr id="15" name="TextBox 15"/>
          <p:cNvSpPr txBox="1"/>
          <p:nvPr/>
        </p:nvSpPr>
        <p:spPr>
          <a:xfrm>
            <a:off x="6959600" y="6642100"/>
            <a:ext cx="3670300" cy="1155700"/>
          </a:xfrm>
          <a:prstGeom prst="rect">
            <a:avLst/>
          </a:prstGeom>
        </p:spPr>
        <p:txBody>
          <a:bodyPr lIns="0" tIns="0" rIns="0" bIns="0" rtlCol="0" anchor="t"/>
          <a:lstStyle/>
          <a:p>
            <a:pPr lvl="0" algn="just">
              <a:lnSpc>
                <a:spcPct val="99600"/>
              </a:lnSpc>
            </a:pPr>
            <a:r>
              <a:rPr lang="en-US" sz="2400" b="0" i="0" u="none" strike="noStrike">
                <a:solidFill>
                  <a:srgbClr val="FFFFFF"/>
                </a:solidFill>
                <a:latin typeface="Poppins Bold"/>
              </a:rPr>
              <a:t>2. Menentukan area di         bawah kurva fuzzy           output.</a:t>
            </a:r>
          </a:p>
        </p:txBody>
      </p:sp>
      <p:sp>
        <p:nvSpPr>
          <p:cNvPr id="16" name="TextBox 16"/>
          <p:cNvSpPr txBox="1"/>
          <p:nvPr/>
        </p:nvSpPr>
        <p:spPr>
          <a:xfrm>
            <a:off x="12141200" y="6642100"/>
            <a:ext cx="3670300" cy="1524000"/>
          </a:xfrm>
          <a:prstGeom prst="rect">
            <a:avLst/>
          </a:prstGeom>
        </p:spPr>
        <p:txBody>
          <a:bodyPr lIns="0" tIns="0" rIns="0" bIns="0" rtlCol="0" anchor="t"/>
          <a:lstStyle/>
          <a:p>
            <a:pPr lvl="0" algn="just">
              <a:lnSpc>
                <a:spcPct val="99600"/>
              </a:lnSpc>
            </a:pPr>
            <a:r>
              <a:rPr lang="en-US" sz="2400" b="0" i="0" u="none" strike="noStrike">
                <a:solidFill>
                  <a:srgbClr val="FFFFFF"/>
                </a:solidFill>
                <a:latin typeface="Poppins Bold"/>
              </a:rPr>
              <a:t>3. Hasil centroid                       digunakan sebagai         nilai tingkat stres               yang pasti.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rot="-10800000">
            <a:off x="469900" y="9804400"/>
            <a:ext cx="1257300" cy="76200"/>
          </a:xfrm>
          <a:prstGeom prst="rect">
            <a:avLst/>
          </a:prstGeom>
        </p:spPr>
      </p:pic>
      <p:sp>
        <p:nvSpPr>
          <p:cNvPr id="3" name="TextBox 3"/>
          <p:cNvSpPr txBox="1"/>
          <p:nvPr/>
        </p:nvSpPr>
        <p:spPr>
          <a:xfrm>
            <a:off x="3632200" y="1435100"/>
            <a:ext cx="11023600" cy="1155700"/>
          </a:xfrm>
          <a:prstGeom prst="rect">
            <a:avLst/>
          </a:prstGeom>
        </p:spPr>
        <p:txBody>
          <a:bodyPr lIns="0" tIns="0" rIns="0" bIns="0" rtlCol="0" anchor="t"/>
          <a:lstStyle/>
          <a:p>
            <a:pPr lvl="0" algn="ctr">
              <a:lnSpc>
                <a:spcPct val="99600"/>
              </a:lnSpc>
            </a:pPr>
            <a:r>
              <a:rPr lang="en-US" sz="6500" b="0" i="0" u="none" strike="noStrike" spc="-100">
                <a:solidFill>
                  <a:srgbClr val="293F4F"/>
                </a:solidFill>
                <a:latin typeface="Poppins Bold"/>
              </a:rPr>
              <a:t>SIMULASI HASIL</a:t>
            </a:r>
          </a:p>
        </p:txBody>
      </p:sp>
      <p:sp>
        <p:nvSpPr>
          <p:cNvPr id="4" name="TextBox 4"/>
          <p:cNvSpPr txBox="1"/>
          <p:nvPr/>
        </p:nvSpPr>
        <p:spPr>
          <a:xfrm>
            <a:off x="1295400" y="2870200"/>
            <a:ext cx="15748000" cy="406400"/>
          </a:xfrm>
          <a:prstGeom prst="rect">
            <a:avLst/>
          </a:prstGeom>
        </p:spPr>
        <p:txBody>
          <a:bodyPr lIns="0" tIns="0" rIns="0" bIns="0" rtlCol="0" anchor="t"/>
          <a:lstStyle/>
          <a:p>
            <a:pPr lvl="0" algn="l">
              <a:lnSpc>
                <a:spcPct val="99600"/>
              </a:lnSpc>
            </a:pPr>
            <a:r>
              <a:rPr lang="en-US" sz="2300" b="0" i="0" u="none" strike="noStrike">
                <a:solidFill>
                  <a:srgbClr val="293F4F"/>
                </a:solidFill>
                <a:latin typeface="Poppins Bold"/>
              </a:rPr>
              <a:t>Tampilkan hasil simulasi berdasarkan input yang diberikan oleh mahasiswa, Seperti :</a:t>
            </a:r>
          </a:p>
        </p:txBody>
      </p:sp>
      <p:sp>
        <p:nvSpPr>
          <p:cNvPr id="5" name="TextBox 5"/>
          <p:cNvSpPr txBox="1"/>
          <p:nvPr/>
        </p:nvSpPr>
        <p:spPr>
          <a:xfrm>
            <a:off x="1333500" y="3771900"/>
            <a:ext cx="4826000" cy="965200"/>
          </a:xfrm>
          <a:prstGeom prst="rect">
            <a:avLst/>
          </a:prstGeom>
        </p:spPr>
        <p:txBody>
          <a:bodyPr lIns="0" tIns="0" rIns="0" bIns="0" rtlCol="0" anchor="t"/>
          <a:lstStyle/>
          <a:p>
            <a:pPr lvl="0" algn="l">
              <a:lnSpc>
                <a:spcPct val="99600"/>
              </a:lnSpc>
            </a:pPr>
            <a:r>
              <a:rPr lang="en-US" sz="2000" b="0" i="0" u="none" strike="noStrike">
                <a:solidFill>
                  <a:srgbClr val="293F4F"/>
                </a:solidFill>
                <a:latin typeface="Poppins Bold"/>
              </a:rPr>
              <a:t>1. Jumjlah Tugas               : 12</a:t>
            </a:r>
          </a:p>
          <a:p>
            <a:pPr lvl="0" algn="l">
              <a:lnSpc>
                <a:spcPct val="99600"/>
              </a:lnSpc>
            </a:pPr>
            <a:r>
              <a:rPr lang="en-US" sz="2000" b="0" i="0" u="none" strike="noStrike">
                <a:solidFill>
                  <a:srgbClr val="293F4F"/>
                </a:solidFill>
                <a:latin typeface="Poppins Bold"/>
              </a:rPr>
              <a:t>2. Lama waktu belajar  : 7 Jam</a:t>
            </a:r>
            <a:br>
              <a:rPr lang="en-US" sz="2000" b="0" i="0" u="none" strike="noStrike">
                <a:solidFill>
                  <a:srgbClr val="293F4F"/>
                </a:solidFill>
                <a:latin typeface="Poppins Bold"/>
              </a:rPr>
            </a:br>
            <a:r>
              <a:rPr lang="en-US" sz="2000" b="0" i="0" u="none" strike="noStrike">
                <a:solidFill>
                  <a:srgbClr val="293F4F"/>
                </a:solidFill>
                <a:latin typeface="Poppins Bold"/>
              </a:rPr>
              <a:t>3. Lama Waktu Tidur      : 4 Jam</a:t>
            </a:r>
          </a:p>
        </p:txBody>
      </p:sp>
      <p:sp>
        <p:nvSpPr>
          <p:cNvPr id="6" name="TextBox 6"/>
          <p:cNvSpPr txBox="1"/>
          <p:nvPr/>
        </p:nvSpPr>
        <p:spPr>
          <a:xfrm>
            <a:off x="12992100" y="9601200"/>
            <a:ext cx="4813300" cy="228600"/>
          </a:xfrm>
          <a:prstGeom prst="rect">
            <a:avLst/>
          </a:prstGeom>
        </p:spPr>
        <p:txBody>
          <a:bodyPr lIns="0" tIns="0" rIns="0" bIns="0" rtlCol="0" anchor="t"/>
          <a:lstStyle/>
          <a:p>
            <a:pPr lvl="0" algn="r">
              <a:lnSpc>
                <a:spcPct val="99600"/>
              </a:lnSpc>
            </a:pPr>
            <a:r>
              <a:rPr lang="en-US" sz="1300" b="0" i="0" u="none" strike="noStrike">
                <a:solidFill>
                  <a:srgbClr val="697E8C"/>
                </a:solidFill>
                <a:latin typeface="Poppins Regular"/>
              </a:rPr>
              <a:t>Dr. Morgan Lee &amp; Dr. Janet Smith</a:t>
            </a:r>
          </a:p>
        </p:txBody>
      </p:sp>
      <p:pic>
        <p:nvPicPr>
          <p:cNvPr id="7" name="Picture 7"/>
          <p:cNvPicPr>
            <a:picLocks noChangeAspect="1"/>
          </p:cNvPicPr>
          <p:nvPr/>
        </p:nvPicPr>
        <p:blipFill>
          <a:blip r:embed="rId3"/>
          <a:stretch>
            <a:fillRect/>
          </a:stretch>
        </p:blipFill>
        <p:spPr>
          <a:xfrm>
            <a:off x="15811500" y="571500"/>
            <a:ext cx="1270000" cy="76200"/>
          </a:xfrm>
          <a:prstGeom prst="rect">
            <a:avLst/>
          </a:prstGeom>
        </p:spPr>
      </p:pic>
      <p:pic>
        <p:nvPicPr>
          <p:cNvPr id="8" name="Picture 8"/>
          <p:cNvPicPr>
            <a:picLocks noChangeAspect="1"/>
          </p:cNvPicPr>
          <p:nvPr/>
        </p:nvPicPr>
        <p:blipFill>
          <a:blip r:embed="rId3"/>
          <a:stretch>
            <a:fillRect/>
          </a:stretch>
        </p:blipFill>
        <p:spPr>
          <a:xfrm rot="-10800000">
            <a:off x="1663700" y="571500"/>
            <a:ext cx="1270000" cy="76200"/>
          </a:xfrm>
          <a:prstGeom prst="rect">
            <a:avLst/>
          </a:prstGeom>
        </p:spPr>
      </p:pic>
      <p:pic>
        <p:nvPicPr>
          <p:cNvPr id="9" name="Picture 9"/>
          <p:cNvPicPr>
            <a:picLocks noChangeAspect="1"/>
          </p:cNvPicPr>
          <p:nvPr/>
        </p:nvPicPr>
        <p:blipFill>
          <a:blip r:embed="rId4"/>
          <a:stretch>
            <a:fillRect/>
          </a:stretch>
        </p:blipFill>
        <p:spPr>
          <a:xfrm>
            <a:off x="3949700" y="5892800"/>
            <a:ext cx="10388600" cy="4267200"/>
          </a:xfrm>
          <a:prstGeom prst="rect">
            <a:avLst/>
          </a:prstGeom>
        </p:spPr>
      </p:pic>
      <p:sp>
        <p:nvSpPr>
          <p:cNvPr id="10" name="TextBox 10"/>
          <p:cNvSpPr txBox="1"/>
          <p:nvPr/>
        </p:nvSpPr>
        <p:spPr>
          <a:xfrm>
            <a:off x="508000" y="508000"/>
            <a:ext cx="1739900" cy="215900"/>
          </a:xfrm>
          <a:prstGeom prst="rect">
            <a:avLst/>
          </a:prstGeom>
        </p:spPr>
        <p:txBody>
          <a:bodyPr lIns="0" tIns="0" rIns="0" bIns="0" rtlCol="0" anchor="t"/>
          <a:lstStyle/>
          <a:p>
            <a:pPr lvl="0" algn="l">
              <a:lnSpc>
                <a:spcPct val="99600"/>
              </a:lnSpc>
            </a:pPr>
            <a:r>
              <a:rPr lang="en-US" sz="1200" b="0" i="0" u="none" strike="noStrike">
                <a:solidFill>
                  <a:srgbClr val="697E8C"/>
                </a:solidFill>
                <a:latin typeface="Poppins Regular"/>
              </a:rPr>
              <a:t>Conference</a:t>
            </a:r>
          </a:p>
        </p:txBody>
      </p:sp>
      <p:sp>
        <p:nvSpPr>
          <p:cNvPr id="11" name="TextBox 11"/>
          <p:cNvSpPr txBox="1"/>
          <p:nvPr/>
        </p:nvSpPr>
        <p:spPr>
          <a:xfrm>
            <a:off x="17043400" y="508000"/>
            <a:ext cx="787400" cy="215900"/>
          </a:xfrm>
          <a:prstGeom prst="rect">
            <a:avLst/>
          </a:prstGeom>
        </p:spPr>
        <p:txBody>
          <a:bodyPr lIns="0" tIns="0" rIns="0" bIns="0" rtlCol="0" anchor="t"/>
          <a:lstStyle/>
          <a:p>
            <a:pPr lvl="0" algn="r">
              <a:lnSpc>
                <a:spcPct val="99600"/>
              </a:lnSpc>
            </a:pPr>
            <a:r>
              <a:rPr lang="en-US" sz="1200" b="0" i="0" u="none" strike="noStrike">
                <a:solidFill>
                  <a:srgbClr val="697E8C"/>
                </a:solidFill>
                <a:latin typeface="Poppins Regular"/>
              </a:rPr>
              <a:t>Page 08</a:t>
            </a:r>
          </a:p>
        </p:txBody>
      </p:sp>
      <p:sp>
        <p:nvSpPr>
          <p:cNvPr id="12" name="TextBox 12"/>
          <p:cNvSpPr txBox="1"/>
          <p:nvPr/>
        </p:nvSpPr>
        <p:spPr>
          <a:xfrm>
            <a:off x="1295400" y="5156200"/>
            <a:ext cx="15748000" cy="749300"/>
          </a:xfrm>
          <a:prstGeom prst="rect">
            <a:avLst/>
          </a:prstGeom>
        </p:spPr>
        <p:txBody>
          <a:bodyPr lIns="0" tIns="0" rIns="0" bIns="0" rtlCol="0" anchor="t"/>
          <a:lstStyle/>
          <a:p>
            <a:pPr lvl="0" algn="l">
              <a:lnSpc>
                <a:spcPct val="99600"/>
              </a:lnSpc>
            </a:pPr>
            <a:r>
              <a:rPr lang="en-US" sz="2300" b="0" i="0" u="none" strike="noStrike">
                <a:solidFill>
                  <a:srgbClr val="293F4F"/>
                </a:solidFill>
                <a:latin typeface="Poppins Bold"/>
              </a:rPr>
              <a:t>Dengan input ini, sistem akan memberikan output tingkat stres yang diprediksi (misalnya, Tingkat Stres Sedang).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93F4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2000"/>
          </a:blip>
          <a:stretch>
            <a:fillRect/>
          </a:stretch>
        </p:blipFill>
        <p:spPr>
          <a:xfrm>
            <a:off x="3530600" y="317500"/>
            <a:ext cx="11633200" cy="11264900"/>
          </a:xfrm>
          <a:prstGeom prst="rect">
            <a:avLst/>
          </a:prstGeom>
        </p:spPr>
      </p:pic>
      <p:pic>
        <p:nvPicPr>
          <p:cNvPr id="3" name="Picture 3"/>
          <p:cNvPicPr>
            <a:picLocks noChangeAspect="1"/>
          </p:cNvPicPr>
          <p:nvPr/>
        </p:nvPicPr>
        <p:blipFill>
          <a:blip r:embed="rId3"/>
          <a:stretch>
            <a:fillRect/>
          </a:stretch>
        </p:blipFill>
        <p:spPr>
          <a:xfrm rot="-10800000">
            <a:off x="469900" y="9804400"/>
            <a:ext cx="1257300" cy="76200"/>
          </a:xfrm>
          <a:prstGeom prst="rect">
            <a:avLst/>
          </a:prstGeom>
        </p:spPr>
      </p:pic>
      <p:sp>
        <p:nvSpPr>
          <p:cNvPr id="4" name="TextBox 4"/>
          <p:cNvSpPr txBox="1"/>
          <p:nvPr/>
        </p:nvSpPr>
        <p:spPr>
          <a:xfrm>
            <a:off x="5143500" y="546100"/>
            <a:ext cx="7988300" cy="1155700"/>
          </a:xfrm>
          <a:prstGeom prst="rect">
            <a:avLst/>
          </a:prstGeom>
        </p:spPr>
        <p:txBody>
          <a:bodyPr lIns="0" tIns="0" rIns="0" bIns="0" rtlCol="0" anchor="t"/>
          <a:lstStyle/>
          <a:p>
            <a:pPr lvl="0" algn="ctr">
              <a:lnSpc>
                <a:spcPct val="99600"/>
              </a:lnSpc>
            </a:pPr>
            <a:r>
              <a:rPr lang="en-US" sz="6500" b="0" i="0" u="none" strike="noStrike">
                <a:solidFill>
                  <a:srgbClr val="FFFFFF"/>
                </a:solidFill>
                <a:latin typeface="Poppins Bold"/>
              </a:rPr>
              <a:t>KESIMPULAN</a:t>
            </a:r>
          </a:p>
        </p:txBody>
      </p:sp>
      <p:sp>
        <p:nvSpPr>
          <p:cNvPr id="5" name="TextBox 5"/>
          <p:cNvSpPr txBox="1"/>
          <p:nvPr/>
        </p:nvSpPr>
        <p:spPr>
          <a:xfrm>
            <a:off x="1701800" y="2120900"/>
            <a:ext cx="14744700" cy="4457700"/>
          </a:xfrm>
          <a:prstGeom prst="rect">
            <a:avLst/>
          </a:prstGeom>
        </p:spPr>
        <p:txBody>
          <a:bodyPr lIns="0" tIns="0" rIns="0" bIns="0" rtlCol="0" anchor="t"/>
          <a:lstStyle/>
          <a:p>
            <a:pPr lvl="0" algn="just">
              <a:lnSpc>
                <a:spcPct val="99600"/>
              </a:lnSpc>
            </a:pPr>
            <a:r>
              <a:rPr lang="en-US" sz="2400" b="0" i="0" u="none" strike="noStrike">
                <a:solidFill>
                  <a:srgbClr val="FFFFFF"/>
                </a:solidFill>
                <a:latin typeface="Poppins Bold"/>
              </a:rPr>
              <a:t>Kesimpulan:</a:t>
            </a:r>
          </a:p>
          <a:p>
            <a:pPr lvl="0" algn="just">
              <a:lnSpc>
                <a:spcPct val="99600"/>
              </a:lnSpc>
            </a:pPr>
            <a:endParaRPr lang="en-US" sz="2400" b="0" i="0" u="none" strike="noStrike">
              <a:solidFill>
                <a:srgbClr val="FFFFFF"/>
              </a:solidFill>
              <a:latin typeface="Poppins Bold"/>
            </a:endParaRPr>
          </a:p>
          <a:p>
            <a:pPr lvl="0" algn="just">
              <a:lnSpc>
                <a:spcPct val="99600"/>
              </a:lnSpc>
            </a:pPr>
            <a:r>
              <a:rPr lang="en-US" sz="2400" b="0" i="0" u="none" strike="noStrike">
                <a:solidFill>
                  <a:srgbClr val="FFFFFF"/>
                </a:solidFill>
                <a:latin typeface="Poppins Bold"/>
              </a:rPr>
              <a:t>Sistem Prediksi Tingkat Stres Mahasiswa ini menggunakan logika fuzzy untuk memprediksi tingkat stres berdasarkan beberapa variabel input.</a:t>
            </a:r>
          </a:p>
          <a:p>
            <a:pPr lvl="0" algn="just">
              <a:lnSpc>
                <a:spcPct val="99600"/>
              </a:lnSpc>
            </a:pPr>
            <a:endParaRPr lang="en-US" sz="2400" b="0" i="0" u="none" strike="noStrike">
              <a:solidFill>
                <a:srgbClr val="FFFFFF"/>
              </a:solidFill>
              <a:latin typeface="Poppins Bold"/>
            </a:endParaRPr>
          </a:p>
          <a:p>
            <a:pPr lvl="0" algn="just">
              <a:lnSpc>
                <a:spcPct val="99600"/>
              </a:lnSpc>
            </a:pPr>
            <a:r>
              <a:rPr lang="en-US" sz="2400" b="0" i="0" u="none" strike="noStrike">
                <a:solidFill>
                  <a:srgbClr val="FFFFFF"/>
                </a:solidFill>
                <a:latin typeface="Poppins Bold"/>
              </a:rPr>
              <a:t>Dengan menggunakan fungsi keanggotaan, aturan fuzzy, dan metode defuzzifikasi, sistem ini memberikan prediksi yang lebih fleksibel dan manusiawi dibandingkan dengan pendekatan deterministik.</a:t>
            </a:r>
          </a:p>
          <a:p>
            <a:pPr lvl="0" algn="just">
              <a:lnSpc>
                <a:spcPct val="99600"/>
              </a:lnSpc>
            </a:pPr>
            <a:endParaRPr lang="en-US" sz="2400" b="0" i="0" u="none" strike="noStrike">
              <a:solidFill>
                <a:srgbClr val="FFFFFF"/>
              </a:solidFill>
              <a:latin typeface="Poppins Bold"/>
            </a:endParaRPr>
          </a:p>
          <a:p>
            <a:pPr lvl="0" algn="just">
              <a:lnSpc>
                <a:spcPct val="99600"/>
              </a:lnSpc>
            </a:pPr>
            <a:r>
              <a:rPr lang="en-US" sz="2400" b="0" i="0" u="none" strike="noStrike">
                <a:solidFill>
                  <a:srgbClr val="FFFFFF"/>
                </a:solidFill>
                <a:latin typeface="Poppins Bold"/>
              </a:rPr>
              <a:t>Sistem ini dapat membantu mahasiswa dan pihak terkait dalam mengidentifikasi potensi stres dan mengambil tindakan pencegahan atau perbaikan untuk meningkatkan kesejahteraan mahasiswa.</a:t>
            </a:r>
          </a:p>
        </p:txBody>
      </p:sp>
      <p:sp>
        <p:nvSpPr>
          <p:cNvPr id="6" name="TextBox 6"/>
          <p:cNvSpPr txBox="1"/>
          <p:nvPr/>
        </p:nvSpPr>
        <p:spPr>
          <a:xfrm>
            <a:off x="12992100" y="9601200"/>
            <a:ext cx="4813300" cy="228600"/>
          </a:xfrm>
          <a:prstGeom prst="rect">
            <a:avLst/>
          </a:prstGeom>
        </p:spPr>
        <p:txBody>
          <a:bodyPr lIns="0" tIns="0" rIns="0" bIns="0" rtlCol="0" anchor="t"/>
          <a:lstStyle/>
          <a:p>
            <a:pPr lvl="0" algn="r">
              <a:lnSpc>
                <a:spcPct val="99600"/>
              </a:lnSpc>
            </a:pPr>
            <a:r>
              <a:rPr lang="en-US" sz="1300" b="0" i="0" u="none" strike="noStrike">
                <a:solidFill>
                  <a:srgbClr val="697E8C"/>
                </a:solidFill>
                <a:latin typeface="Poppins Regular"/>
              </a:rPr>
              <a:t>Dr. Morgan Lee &amp; Dr. Janet Smith</a:t>
            </a:r>
          </a:p>
        </p:txBody>
      </p:sp>
      <p:pic>
        <p:nvPicPr>
          <p:cNvPr id="7" name="Picture 7"/>
          <p:cNvPicPr>
            <a:picLocks noChangeAspect="1"/>
          </p:cNvPicPr>
          <p:nvPr/>
        </p:nvPicPr>
        <p:blipFill>
          <a:blip r:embed="rId3"/>
          <a:stretch>
            <a:fillRect/>
          </a:stretch>
        </p:blipFill>
        <p:spPr>
          <a:xfrm>
            <a:off x="15786100" y="571500"/>
            <a:ext cx="1257300" cy="76200"/>
          </a:xfrm>
          <a:prstGeom prst="rect">
            <a:avLst/>
          </a:prstGeom>
        </p:spPr>
      </p:pic>
      <p:pic>
        <p:nvPicPr>
          <p:cNvPr id="8" name="Picture 8"/>
          <p:cNvPicPr>
            <a:picLocks noChangeAspect="1"/>
          </p:cNvPicPr>
          <p:nvPr/>
        </p:nvPicPr>
        <p:blipFill>
          <a:blip r:embed="rId3"/>
          <a:stretch>
            <a:fillRect/>
          </a:stretch>
        </p:blipFill>
        <p:spPr>
          <a:xfrm rot="-10800000">
            <a:off x="1663700" y="571500"/>
            <a:ext cx="1257300" cy="76200"/>
          </a:xfrm>
          <a:prstGeom prst="rect">
            <a:avLst/>
          </a:prstGeom>
        </p:spPr>
      </p:pic>
      <p:pic>
        <p:nvPicPr>
          <p:cNvPr id="9" name="Picture 9"/>
          <p:cNvPicPr>
            <a:picLocks noChangeAspect="1"/>
          </p:cNvPicPr>
          <p:nvPr/>
        </p:nvPicPr>
        <p:blipFill>
          <a:blip r:embed="rId4"/>
          <a:stretch>
            <a:fillRect/>
          </a:stretch>
        </p:blipFill>
        <p:spPr>
          <a:xfrm rot="-10800000">
            <a:off x="2921000" y="571500"/>
            <a:ext cx="330200" cy="76200"/>
          </a:xfrm>
          <a:prstGeom prst="rect">
            <a:avLst/>
          </a:prstGeom>
        </p:spPr>
      </p:pic>
      <p:pic>
        <p:nvPicPr>
          <p:cNvPr id="10" name="Picture 10"/>
          <p:cNvPicPr>
            <a:picLocks noChangeAspect="1"/>
          </p:cNvPicPr>
          <p:nvPr/>
        </p:nvPicPr>
        <p:blipFill>
          <a:blip r:embed="rId5"/>
          <a:stretch>
            <a:fillRect/>
          </a:stretch>
        </p:blipFill>
        <p:spPr>
          <a:xfrm>
            <a:off x="15468600" y="571500"/>
            <a:ext cx="330200" cy="76200"/>
          </a:xfrm>
          <a:prstGeom prst="rect">
            <a:avLst/>
          </a:prstGeom>
        </p:spPr>
      </p:pic>
      <p:sp>
        <p:nvSpPr>
          <p:cNvPr id="11" name="TextBox 11"/>
          <p:cNvSpPr txBox="1"/>
          <p:nvPr/>
        </p:nvSpPr>
        <p:spPr>
          <a:xfrm>
            <a:off x="508000" y="508000"/>
            <a:ext cx="1739900" cy="215900"/>
          </a:xfrm>
          <a:prstGeom prst="rect">
            <a:avLst/>
          </a:prstGeom>
        </p:spPr>
        <p:txBody>
          <a:bodyPr lIns="0" tIns="0" rIns="0" bIns="0" rtlCol="0" anchor="t"/>
          <a:lstStyle/>
          <a:p>
            <a:pPr lvl="0" algn="l">
              <a:lnSpc>
                <a:spcPct val="99600"/>
              </a:lnSpc>
            </a:pPr>
            <a:r>
              <a:rPr lang="en-US" sz="1200" b="0" i="0" u="none" strike="noStrike">
                <a:solidFill>
                  <a:srgbClr val="C3D0DB"/>
                </a:solidFill>
                <a:latin typeface="Poppins Regular"/>
              </a:rPr>
              <a:t>Conference</a:t>
            </a:r>
          </a:p>
        </p:txBody>
      </p:sp>
      <p:sp>
        <p:nvSpPr>
          <p:cNvPr id="12" name="TextBox 12"/>
          <p:cNvSpPr txBox="1"/>
          <p:nvPr/>
        </p:nvSpPr>
        <p:spPr>
          <a:xfrm>
            <a:off x="16979900" y="508000"/>
            <a:ext cx="838200" cy="215900"/>
          </a:xfrm>
          <a:prstGeom prst="rect">
            <a:avLst/>
          </a:prstGeom>
        </p:spPr>
        <p:txBody>
          <a:bodyPr lIns="0" tIns="0" rIns="0" bIns="0" rtlCol="0" anchor="t"/>
          <a:lstStyle/>
          <a:p>
            <a:pPr lvl="0" algn="r">
              <a:lnSpc>
                <a:spcPct val="99600"/>
              </a:lnSpc>
            </a:pPr>
            <a:r>
              <a:rPr lang="en-US" sz="1200" b="0" i="0" u="none" strike="noStrike">
                <a:solidFill>
                  <a:srgbClr val="C3D0DB"/>
                </a:solidFill>
                <a:latin typeface="Poppins Regular"/>
              </a:rPr>
              <a:t>Page 03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667</Words>
  <Application>Microsoft Office PowerPoint</Application>
  <PresentationFormat>Custom</PresentationFormat>
  <Paragraphs>103</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Poppins SemiBold</vt:lpstr>
      <vt:lpstr>Calibri</vt:lpstr>
      <vt:lpstr>Poppins Bold</vt:lpstr>
      <vt:lpstr>Poppins Bold Italic</vt:lpstr>
      <vt:lpstr>Poppins Light</vt:lpstr>
      <vt:lpstr>Arial</vt:lpstr>
      <vt:lpstr>210 Mystery Regular</vt:lpstr>
      <vt:lpstr>Poppins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new user</cp:lastModifiedBy>
  <cp:revision>2</cp:revision>
  <dcterms:created xsi:type="dcterms:W3CDTF">2006-08-16T00:00:00Z</dcterms:created>
  <dcterms:modified xsi:type="dcterms:W3CDTF">2025-01-08T04:53:34Z</dcterms:modified>
</cp:coreProperties>
</file>